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01" r:id="rId1"/>
  </p:sldMasterIdLst>
  <p:notesMasterIdLst>
    <p:notesMasterId r:id="rId14"/>
  </p:notesMasterIdLst>
  <p:sldIdLst>
    <p:sldId id="256" r:id="rId2"/>
    <p:sldId id="283" r:id="rId3"/>
    <p:sldId id="284" r:id="rId4"/>
    <p:sldId id="258" r:id="rId5"/>
    <p:sldId id="282" r:id="rId6"/>
    <p:sldId id="265" r:id="rId7"/>
    <p:sldId id="266" r:id="rId8"/>
    <p:sldId id="272" r:id="rId9"/>
    <p:sldId id="276" r:id="rId10"/>
    <p:sldId id="277" r:id="rId11"/>
    <p:sldId id="279" r:id="rId12"/>
    <p:sldId id="28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ibZ/092FS+PZHGqeEjmoAx/J8OD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EB59D85-82F4-428A-AA10-221A11F0CC8C}">
  <a:tblStyle styleId="{1EB59D85-82F4-428A-AA10-221A11F0CC8C}" styleName="Table_0">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86" autoAdjust="0"/>
    <p:restoredTop sz="94660"/>
  </p:normalViewPr>
  <p:slideViewPr>
    <p:cSldViewPr snapToGrid="0">
      <p:cViewPr varScale="1">
        <p:scale>
          <a:sx n="62" d="100"/>
          <a:sy n="62" d="100"/>
        </p:scale>
        <p:origin x="70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3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customschemas.google.com/relationships/presentationmetadata" Target="metadata"/><Relationship Id="rId5" Type="http://schemas.openxmlformats.org/officeDocument/2006/relationships/slide" Target="slides/slide4.xml"/><Relationship Id="rId36"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35"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68C09A-5BEE-4E0F-84E7-3A23532E0E7D}"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1CD76DFD-99FA-4D23-95CD-24BFD57967DA}">
      <dgm:prSet custT="1"/>
      <dgm:spPr/>
      <dgm:t>
        <a:bodyPr/>
        <a:lstStyle/>
        <a:p>
          <a:r>
            <a:rPr lang="en-US" sz="2000" dirty="0"/>
            <a:t>Within the proposed work, a model for brain tumor classification is displayed utilizing CNN and transfer learning procedures. </a:t>
          </a:r>
        </a:p>
      </dgm:t>
    </dgm:pt>
    <dgm:pt modelId="{E45D5611-B51D-4505-9587-3AE4A0A70CA9}" type="parTrans" cxnId="{DD97FD4C-F787-474E-8C2C-636D980E77D0}">
      <dgm:prSet/>
      <dgm:spPr/>
      <dgm:t>
        <a:bodyPr/>
        <a:lstStyle/>
        <a:p>
          <a:endParaRPr lang="en-US"/>
        </a:p>
      </dgm:t>
    </dgm:pt>
    <dgm:pt modelId="{695BE38B-D0F2-4B7F-B326-778A4AC425D8}" type="sibTrans" cxnId="{DD97FD4C-F787-474E-8C2C-636D980E77D0}">
      <dgm:prSet/>
      <dgm:spPr/>
      <dgm:t>
        <a:bodyPr/>
        <a:lstStyle/>
        <a:p>
          <a:endParaRPr lang="en-US"/>
        </a:p>
      </dgm:t>
    </dgm:pt>
    <dgm:pt modelId="{9060AF35-0010-4F8C-BA38-D13031962684}">
      <dgm:prSet custT="1"/>
      <dgm:spPr/>
      <dgm:t>
        <a:bodyPr/>
        <a:lstStyle/>
        <a:p>
          <a:r>
            <a:rPr lang="en-US" sz="2000" dirty="0"/>
            <a:t>The outcomes proposed that VGG16 model gives way better comes about in comparison to CNN and InceptionV3 with accuracy of 98% on the test dataset. </a:t>
          </a:r>
        </a:p>
      </dgm:t>
    </dgm:pt>
    <dgm:pt modelId="{75CC775A-69D0-4A9F-B9ED-FAC0F4889046}" type="parTrans" cxnId="{F3B91F89-0034-419D-AB6C-52A9B7DE464E}">
      <dgm:prSet/>
      <dgm:spPr/>
      <dgm:t>
        <a:bodyPr/>
        <a:lstStyle/>
        <a:p>
          <a:endParaRPr lang="en-US"/>
        </a:p>
      </dgm:t>
    </dgm:pt>
    <dgm:pt modelId="{05BAE482-1B0C-49F8-BEC0-E4C9F24445A7}" type="sibTrans" cxnId="{F3B91F89-0034-419D-AB6C-52A9B7DE464E}">
      <dgm:prSet/>
      <dgm:spPr/>
      <dgm:t>
        <a:bodyPr/>
        <a:lstStyle/>
        <a:p>
          <a:endParaRPr lang="en-US"/>
        </a:p>
      </dgm:t>
    </dgm:pt>
    <dgm:pt modelId="{F5E2160F-7A99-4DEC-8AD4-DCF66026236B}">
      <dgm:prSet custT="1"/>
      <dgm:spPr/>
      <dgm:t>
        <a:bodyPr/>
        <a:lstStyle/>
        <a:p>
          <a:r>
            <a:rPr lang="en-US" sz="2000" dirty="0"/>
            <a:t>This show is computationally successful, less time expending and gives strong design for classification of brain tumors. </a:t>
          </a:r>
        </a:p>
      </dgm:t>
    </dgm:pt>
    <dgm:pt modelId="{9B5ACEAE-4A93-4F95-ABBE-977A916CDCB8}" type="parTrans" cxnId="{3371FC33-53CB-41CF-8C25-71BD7AB6ABD6}">
      <dgm:prSet/>
      <dgm:spPr/>
      <dgm:t>
        <a:bodyPr/>
        <a:lstStyle/>
        <a:p>
          <a:endParaRPr lang="en-US"/>
        </a:p>
      </dgm:t>
    </dgm:pt>
    <dgm:pt modelId="{194247CA-E3A1-488D-A9CF-4D8D2905A3AC}" type="sibTrans" cxnId="{3371FC33-53CB-41CF-8C25-71BD7AB6ABD6}">
      <dgm:prSet/>
      <dgm:spPr/>
      <dgm:t>
        <a:bodyPr/>
        <a:lstStyle/>
        <a:p>
          <a:endParaRPr lang="en-US"/>
        </a:p>
      </dgm:t>
    </dgm:pt>
    <dgm:pt modelId="{F7529C57-A5B3-4AE1-BD70-1FAA4AED0A6F}">
      <dgm:prSet custT="1"/>
      <dgm:spPr/>
      <dgm:t>
        <a:bodyPr/>
        <a:lstStyle/>
        <a:p>
          <a:r>
            <a:rPr lang="en-US" sz="2000" dirty="0"/>
            <a:t>In future scope, the tumor discovery can be performed utilizing multimodal MRI pictures for moved forward execution.</a:t>
          </a:r>
        </a:p>
      </dgm:t>
    </dgm:pt>
    <dgm:pt modelId="{0F2685A5-2AB4-4F01-89B1-A07A05FCE97B}" type="parTrans" cxnId="{02067083-E56D-4963-97E7-39B5EACB94D1}">
      <dgm:prSet/>
      <dgm:spPr/>
      <dgm:t>
        <a:bodyPr/>
        <a:lstStyle/>
        <a:p>
          <a:endParaRPr lang="en-US"/>
        </a:p>
      </dgm:t>
    </dgm:pt>
    <dgm:pt modelId="{9A973AEA-CC4F-4C08-9F81-045E71CF718D}" type="sibTrans" cxnId="{02067083-E56D-4963-97E7-39B5EACB94D1}">
      <dgm:prSet/>
      <dgm:spPr/>
      <dgm:t>
        <a:bodyPr/>
        <a:lstStyle/>
        <a:p>
          <a:endParaRPr lang="en-US"/>
        </a:p>
      </dgm:t>
    </dgm:pt>
    <dgm:pt modelId="{AAEAB5E5-324B-4E6A-A75D-D6D0F66C7367}" type="pres">
      <dgm:prSet presAssocID="{5668C09A-5BEE-4E0F-84E7-3A23532E0E7D}" presName="outerComposite" presStyleCnt="0">
        <dgm:presLayoutVars>
          <dgm:chMax val="5"/>
          <dgm:dir/>
          <dgm:resizeHandles val="exact"/>
        </dgm:presLayoutVars>
      </dgm:prSet>
      <dgm:spPr/>
    </dgm:pt>
    <dgm:pt modelId="{95BE6F52-97F2-4668-8992-09FBA4CF29FB}" type="pres">
      <dgm:prSet presAssocID="{5668C09A-5BEE-4E0F-84E7-3A23532E0E7D}" presName="dummyMaxCanvas" presStyleCnt="0">
        <dgm:presLayoutVars/>
      </dgm:prSet>
      <dgm:spPr/>
    </dgm:pt>
    <dgm:pt modelId="{35D70CA8-E3D8-474B-8637-7F107F7B4582}" type="pres">
      <dgm:prSet presAssocID="{5668C09A-5BEE-4E0F-84E7-3A23532E0E7D}" presName="FourNodes_1" presStyleLbl="node1" presStyleIdx="0" presStyleCnt="4">
        <dgm:presLayoutVars>
          <dgm:bulletEnabled val="1"/>
        </dgm:presLayoutVars>
      </dgm:prSet>
      <dgm:spPr/>
    </dgm:pt>
    <dgm:pt modelId="{9A07DFD3-7CAB-4A5C-8118-983E6B2DC2A6}" type="pres">
      <dgm:prSet presAssocID="{5668C09A-5BEE-4E0F-84E7-3A23532E0E7D}" presName="FourNodes_2" presStyleLbl="node1" presStyleIdx="1" presStyleCnt="4">
        <dgm:presLayoutVars>
          <dgm:bulletEnabled val="1"/>
        </dgm:presLayoutVars>
      </dgm:prSet>
      <dgm:spPr/>
    </dgm:pt>
    <dgm:pt modelId="{06AF2EEA-0A90-4214-92C7-20A3E53EE1DB}" type="pres">
      <dgm:prSet presAssocID="{5668C09A-5BEE-4E0F-84E7-3A23532E0E7D}" presName="FourNodes_3" presStyleLbl="node1" presStyleIdx="2" presStyleCnt="4">
        <dgm:presLayoutVars>
          <dgm:bulletEnabled val="1"/>
        </dgm:presLayoutVars>
      </dgm:prSet>
      <dgm:spPr/>
    </dgm:pt>
    <dgm:pt modelId="{0B52CEE6-06D8-4670-AA12-66B1483D15A5}" type="pres">
      <dgm:prSet presAssocID="{5668C09A-5BEE-4E0F-84E7-3A23532E0E7D}" presName="FourNodes_4" presStyleLbl="node1" presStyleIdx="3" presStyleCnt="4">
        <dgm:presLayoutVars>
          <dgm:bulletEnabled val="1"/>
        </dgm:presLayoutVars>
      </dgm:prSet>
      <dgm:spPr/>
    </dgm:pt>
    <dgm:pt modelId="{45DC6599-D165-45FD-9F23-CE89C71A8C3F}" type="pres">
      <dgm:prSet presAssocID="{5668C09A-5BEE-4E0F-84E7-3A23532E0E7D}" presName="FourConn_1-2" presStyleLbl="fgAccFollowNode1" presStyleIdx="0" presStyleCnt="3">
        <dgm:presLayoutVars>
          <dgm:bulletEnabled val="1"/>
        </dgm:presLayoutVars>
      </dgm:prSet>
      <dgm:spPr/>
    </dgm:pt>
    <dgm:pt modelId="{BC6F3008-8F65-4806-84D6-0D3863D67D54}" type="pres">
      <dgm:prSet presAssocID="{5668C09A-5BEE-4E0F-84E7-3A23532E0E7D}" presName="FourConn_2-3" presStyleLbl="fgAccFollowNode1" presStyleIdx="1" presStyleCnt="3">
        <dgm:presLayoutVars>
          <dgm:bulletEnabled val="1"/>
        </dgm:presLayoutVars>
      </dgm:prSet>
      <dgm:spPr/>
    </dgm:pt>
    <dgm:pt modelId="{D6B6A07E-9F42-41D1-B4F1-18C3F40996EA}" type="pres">
      <dgm:prSet presAssocID="{5668C09A-5BEE-4E0F-84E7-3A23532E0E7D}" presName="FourConn_3-4" presStyleLbl="fgAccFollowNode1" presStyleIdx="2" presStyleCnt="3">
        <dgm:presLayoutVars>
          <dgm:bulletEnabled val="1"/>
        </dgm:presLayoutVars>
      </dgm:prSet>
      <dgm:spPr/>
    </dgm:pt>
    <dgm:pt modelId="{26D49B24-BF59-4195-84F4-3A6F53EB7FBC}" type="pres">
      <dgm:prSet presAssocID="{5668C09A-5BEE-4E0F-84E7-3A23532E0E7D}" presName="FourNodes_1_text" presStyleLbl="node1" presStyleIdx="3" presStyleCnt="4">
        <dgm:presLayoutVars>
          <dgm:bulletEnabled val="1"/>
        </dgm:presLayoutVars>
      </dgm:prSet>
      <dgm:spPr/>
    </dgm:pt>
    <dgm:pt modelId="{0C51CF53-9D4E-4142-A559-5DBC391075E9}" type="pres">
      <dgm:prSet presAssocID="{5668C09A-5BEE-4E0F-84E7-3A23532E0E7D}" presName="FourNodes_2_text" presStyleLbl="node1" presStyleIdx="3" presStyleCnt="4">
        <dgm:presLayoutVars>
          <dgm:bulletEnabled val="1"/>
        </dgm:presLayoutVars>
      </dgm:prSet>
      <dgm:spPr/>
    </dgm:pt>
    <dgm:pt modelId="{EF3A493B-9277-4103-9E85-7587120D0385}" type="pres">
      <dgm:prSet presAssocID="{5668C09A-5BEE-4E0F-84E7-3A23532E0E7D}" presName="FourNodes_3_text" presStyleLbl="node1" presStyleIdx="3" presStyleCnt="4">
        <dgm:presLayoutVars>
          <dgm:bulletEnabled val="1"/>
        </dgm:presLayoutVars>
      </dgm:prSet>
      <dgm:spPr/>
    </dgm:pt>
    <dgm:pt modelId="{B07757B7-0F10-4726-896F-2B4D997F52E4}" type="pres">
      <dgm:prSet presAssocID="{5668C09A-5BEE-4E0F-84E7-3A23532E0E7D}" presName="FourNodes_4_text" presStyleLbl="node1" presStyleIdx="3" presStyleCnt="4">
        <dgm:presLayoutVars>
          <dgm:bulletEnabled val="1"/>
        </dgm:presLayoutVars>
      </dgm:prSet>
      <dgm:spPr/>
    </dgm:pt>
  </dgm:ptLst>
  <dgm:cxnLst>
    <dgm:cxn modelId="{3371FC33-53CB-41CF-8C25-71BD7AB6ABD6}" srcId="{5668C09A-5BEE-4E0F-84E7-3A23532E0E7D}" destId="{F5E2160F-7A99-4DEC-8AD4-DCF66026236B}" srcOrd="2" destOrd="0" parTransId="{9B5ACEAE-4A93-4F95-ABBE-977A916CDCB8}" sibTransId="{194247CA-E3A1-488D-A9CF-4D8D2905A3AC}"/>
    <dgm:cxn modelId="{01BFDA34-AD24-43DC-AB4A-01B0856CE5BE}" type="presOf" srcId="{F7529C57-A5B3-4AE1-BD70-1FAA4AED0A6F}" destId="{0B52CEE6-06D8-4670-AA12-66B1483D15A5}" srcOrd="0" destOrd="0" presId="urn:microsoft.com/office/officeart/2005/8/layout/vProcess5"/>
    <dgm:cxn modelId="{EA2B075F-7C44-448B-BFF9-80F10E5898F7}" type="presOf" srcId="{F5E2160F-7A99-4DEC-8AD4-DCF66026236B}" destId="{EF3A493B-9277-4103-9E85-7587120D0385}" srcOrd="1" destOrd="0" presId="urn:microsoft.com/office/officeart/2005/8/layout/vProcess5"/>
    <dgm:cxn modelId="{27FB8266-0763-4D7C-BE9B-8FB84981ADB2}" type="presOf" srcId="{F7529C57-A5B3-4AE1-BD70-1FAA4AED0A6F}" destId="{B07757B7-0F10-4726-896F-2B4D997F52E4}" srcOrd="1" destOrd="0" presId="urn:microsoft.com/office/officeart/2005/8/layout/vProcess5"/>
    <dgm:cxn modelId="{35F87F68-652E-4769-9C53-DFCF69053825}" type="presOf" srcId="{9060AF35-0010-4F8C-BA38-D13031962684}" destId="{9A07DFD3-7CAB-4A5C-8118-983E6B2DC2A6}" srcOrd="0" destOrd="0" presId="urn:microsoft.com/office/officeart/2005/8/layout/vProcess5"/>
    <dgm:cxn modelId="{5C3BDD69-03DD-4610-8DCD-66FC92F7EA86}" type="presOf" srcId="{1CD76DFD-99FA-4D23-95CD-24BFD57967DA}" destId="{26D49B24-BF59-4195-84F4-3A6F53EB7FBC}" srcOrd="1" destOrd="0" presId="urn:microsoft.com/office/officeart/2005/8/layout/vProcess5"/>
    <dgm:cxn modelId="{44423E6C-4E7E-4B26-92B4-B3F8A2157E5E}" type="presOf" srcId="{5668C09A-5BEE-4E0F-84E7-3A23532E0E7D}" destId="{AAEAB5E5-324B-4E6A-A75D-D6D0F66C7367}" srcOrd="0" destOrd="0" presId="urn:microsoft.com/office/officeart/2005/8/layout/vProcess5"/>
    <dgm:cxn modelId="{DD97FD4C-F787-474E-8C2C-636D980E77D0}" srcId="{5668C09A-5BEE-4E0F-84E7-3A23532E0E7D}" destId="{1CD76DFD-99FA-4D23-95CD-24BFD57967DA}" srcOrd="0" destOrd="0" parTransId="{E45D5611-B51D-4505-9587-3AE4A0A70CA9}" sibTransId="{695BE38B-D0F2-4B7F-B326-778A4AC425D8}"/>
    <dgm:cxn modelId="{BE22EC70-7AA6-4341-BE5D-27CC25665A3C}" type="presOf" srcId="{05BAE482-1B0C-49F8-BEC0-E4C9F24445A7}" destId="{BC6F3008-8F65-4806-84D6-0D3863D67D54}" srcOrd="0" destOrd="0" presId="urn:microsoft.com/office/officeart/2005/8/layout/vProcess5"/>
    <dgm:cxn modelId="{02067083-E56D-4963-97E7-39B5EACB94D1}" srcId="{5668C09A-5BEE-4E0F-84E7-3A23532E0E7D}" destId="{F7529C57-A5B3-4AE1-BD70-1FAA4AED0A6F}" srcOrd="3" destOrd="0" parTransId="{0F2685A5-2AB4-4F01-89B1-A07A05FCE97B}" sibTransId="{9A973AEA-CC4F-4C08-9F81-045E71CF718D}"/>
    <dgm:cxn modelId="{F3B91F89-0034-419D-AB6C-52A9B7DE464E}" srcId="{5668C09A-5BEE-4E0F-84E7-3A23532E0E7D}" destId="{9060AF35-0010-4F8C-BA38-D13031962684}" srcOrd="1" destOrd="0" parTransId="{75CC775A-69D0-4A9F-B9ED-FAC0F4889046}" sibTransId="{05BAE482-1B0C-49F8-BEC0-E4C9F24445A7}"/>
    <dgm:cxn modelId="{C5ADDF98-29D8-462D-95CD-B1D1F39F75B5}" type="presOf" srcId="{9060AF35-0010-4F8C-BA38-D13031962684}" destId="{0C51CF53-9D4E-4142-A559-5DBC391075E9}" srcOrd="1" destOrd="0" presId="urn:microsoft.com/office/officeart/2005/8/layout/vProcess5"/>
    <dgm:cxn modelId="{488D47C1-1ABA-485D-9AD8-1A33714926A3}" type="presOf" srcId="{1CD76DFD-99FA-4D23-95CD-24BFD57967DA}" destId="{35D70CA8-E3D8-474B-8637-7F107F7B4582}" srcOrd="0" destOrd="0" presId="urn:microsoft.com/office/officeart/2005/8/layout/vProcess5"/>
    <dgm:cxn modelId="{31805CEA-4D4E-4A92-B37D-5AE7B0E2A42C}" type="presOf" srcId="{194247CA-E3A1-488D-A9CF-4D8D2905A3AC}" destId="{D6B6A07E-9F42-41D1-B4F1-18C3F40996EA}" srcOrd="0" destOrd="0" presId="urn:microsoft.com/office/officeart/2005/8/layout/vProcess5"/>
    <dgm:cxn modelId="{494C69FC-F3ED-498A-80D7-B56605B8FDDC}" type="presOf" srcId="{695BE38B-D0F2-4B7F-B326-778A4AC425D8}" destId="{45DC6599-D165-45FD-9F23-CE89C71A8C3F}" srcOrd="0" destOrd="0" presId="urn:microsoft.com/office/officeart/2005/8/layout/vProcess5"/>
    <dgm:cxn modelId="{9193FCFE-454A-4E0B-BDC3-FD430675BA95}" type="presOf" srcId="{F5E2160F-7A99-4DEC-8AD4-DCF66026236B}" destId="{06AF2EEA-0A90-4214-92C7-20A3E53EE1DB}" srcOrd="0" destOrd="0" presId="urn:microsoft.com/office/officeart/2005/8/layout/vProcess5"/>
    <dgm:cxn modelId="{2175704A-93CE-4C84-A45E-2AA9C503BE4E}" type="presParOf" srcId="{AAEAB5E5-324B-4E6A-A75D-D6D0F66C7367}" destId="{95BE6F52-97F2-4668-8992-09FBA4CF29FB}" srcOrd="0" destOrd="0" presId="urn:microsoft.com/office/officeart/2005/8/layout/vProcess5"/>
    <dgm:cxn modelId="{C7B0FA03-0817-4C15-98B0-C2A0D81FDE0F}" type="presParOf" srcId="{AAEAB5E5-324B-4E6A-A75D-D6D0F66C7367}" destId="{35D70CA8-E3D8-474B-8637-7F107F7B4582}" srcOrd="1" destOrd="0" presId="urn:microsoft.com/office/officeart/2005/8/layout/vProcess5"/>
    <dgm:cxn modelId="{FD4B09CA-5D9E-4C00-BDD8-C3C42B2F179F}" type="presParOf" srcId="{AAEAB5E5-324B-4E6A-A75D-D6D0F66C7367}" destId="{9A07DFD3-7CAB-4A5C-8118-983E6B2DC2A6}" srcOrd="2" destOrd="0" presId="urn:microsoft.com/office/officeart/2005/8/layout/vProcess5"/>
    <dgm:cxn modelId="{F0B533B9-D750-4594-A41E-1F5A889E23BE}" type="presParOf" srcId="{AAEAB5E5-324B-4E6A-A75D-D6D0F66C7367}" destId="{06AF2EEA-0A90-4214-92C7-20A3E53EE1DB}" srcOrd="3" destOrd="0" presId="urn:microsoft.com/office/officeart/2005/8/layout/vProcess5"/>
    <dgm:cxn modelId="{98BBFE94-1EB1-4311-A750-FD36780F10B9}" type="presParOf" srcId="{AAEAB5E5-324B-4E6A-A75D-D6D0F66C7367}" destId="{0B52CEE6-06D8-4670-AA12-66B1483D15A5}" srcOrd="4" destOrd="0" presId="urn:microsoft.com/office/officeart/2005/8/layout/vProcess5"/>
    <dgm:cxn modelId="{5F66F2AA-3F49-45FC-963E-7F5CB9964ED2}" type="presParOf" srcId="{AAEAB5E5-324B-4E6A-A75D-D6D0F66C7367}" destId="{45DC6599-D165-45FD-9F23-CE89C71A8C3F}" srcOrd="5" destOrd="0" presId="urn:microsoft.com/office/officeart/2005/8/layout/vProcess5"/>
    <dgm:cxn modelId="{4D052A42-798C-4CED-8132-3430A6724C5A}" type="presParOf" srcId="{AAEAB5E5-324B-4E6A-A75D-D6D0F66C7367}" destId="{BC6F3008-8F65-4806-84D6-0D3863D67D54}" srcOrd="6" destOrd="0" presId="urn:microsoft.com/office/officeart/2005/8/layout/vProcess5"/>
    <dgm:cxn modelId="{226E0F7B-A724-476B-8124-C407259B352E}" type="presParOf" srcId="{AAEAB5E5-324B-4E6A-A75D-D6D0F66C7367}" destId="{D6B6A07E-9F42-41D1-B4F1-18C3F40996EA}" srcOrd="7" destOrd="0" presId="urn:microsoft.com/office/officeart/2005/8/layout/vProcess5"/>
    <dgm:cxn modelId="{14AED2CC-41B9-46CF-B53F-2650E58CF5D3}" type="presParOf" srcId="{AAEAB5E5-324B-4E6A-A75D-D6D0F66C7367}" destId="{26D49B24-BF59-4195-84F4-3A6F53EB7FBC}" srcOrd="8" destOrd="0" presId="urn:microsoft.com/office/officeart/2005/8/layout/vProcess5"/>
    <dgm:cxn modelId="{0739161B-0C9F-4A42-8D17-80AAFC1CFBCB}" type="presParOf" srcId="{AAEAB5E5-324B-4E6A-A75D-D6D0F66C7367}" destId="{0C51CF53-9D4E-4142-A559-5DBC391075E9}" srcOrd="9" destOrd="0" presId="urn:microsoft.com/office/officeart/2005/8/layout/vProcess5"/>
    <dgm:cxn modelId="{E475BF45-582E-4320-8F04-E84E83C558D5}" type="presParOf" srcId="{AAEAB5E5-324B-4E6A-A75D-D6D0F66C7367}" destId="{EF3A493B-9277-4103-9E85-7587120D0385}" srcOrd="10" destOrd="0" presId="urn:microsoft.com/office/officeart/2005/8/layout/vProcess5"/>
    <dgm:cxn modelId="{57D9E56F-364A-470C-B152-4D5D4026022A}" type="presParOf" srcId="{AAEAB5E5-324B-4E6A-A75D-D6D0F66C7367}" destId="{B07757B7-0F10-4726-896F-2B4D997F52E4}"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D70CA8-E3D8-474B-8637-7F107F7B4582}">
      <dsp:nvSpPr>
        <dsp:cNvPr id="0" name=""/>
        <dsp:cNvSpPr/>
      </dsp:nvSpPr>
      <dsp:spPr>
        <a:xfrm>
          <a:off x="0" y="0"/>
          <a:ext cx="8046720" cy="89846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Within the proposed work, a model for brain tumor classification is displayed utilizing CNN and transfer learning procedures. </a:t>
          </a:r>
        </a:p>
      </dsp:txBody>
      <dsp:txXfrm>
        <a:off x="26315" y="26315"/>
        <a:ext cx="7001290" cy="845830"/>
      </dsp:txXfrm>
    </dsp:sp>
    <dsp:sp modelId="{9A07DFD3-7CAB-4A5C-8118-983E6B2DC2A6}">
      <dsp:nvSpPr>
        <dsp:cNvPr id="0" name=""/>
        <dsp:cNvSpPr/>
      </dsp:nvSpPr>
      <dsp:spPr>
        <a:xfrm>
          <a:off x="673912" y="1061817"/>
          <a:ext cx="8046720" cy="898460"/>
        </a:xfrm>
        <a:prstGeom prst="roundRect">
          <a:avLst>
            <a:gd name="adj" fmla="val 10000"/>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The outcomes proposed that VGG16 model gives way better comes about in comparison to CNN and InceptionV3 with accuracy of 98% on the test dataset. </a:t>
          </a:r>
        </a:p>
      </dsp:txBody>
      <dsp:txXfrm>
        <a:off x="700227" y="1088132"/>
        <a:ext cx="6736177" cy="845830"/>
      </dsp:txXfrm>
    </dsp:sp>
    <dsp:sp modelId="{06AF2EEA-0A90-4214-92C7-20A3E53EE1DB}">
      <dsp:nvSpPr>
        <dsp:cNvPr id="0" name=""/>
        <dsp:cNvSpPr/>
      </dsp:nvSpPr>
      <dsp:spPr>
        <a:xfrm>
          <a:off x="1337767" y="2123634"/>
          <a:ext cx="8046720" cy="898460"/>
        </a:xfrm>
        <a:prstGeom prst="roundRect">
          <a:avLst>
            <a:gd name="adj" fmla="val 10000"/>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This show is computationally successful, less time expending and gives strong design for classification of brain tumors. </a:t>
          </a:r>
        </a:p>
      </dsp:txBody>
      <dsp:txXfrm>
        <a:off x="1364082" y="2149949"/>
        <a:ext cx="6746236" cy="845830"/>
      </dsp:txXfrm>
    </dsp:sp>
    <dsp:sp modelId="{0B52CEE6-06D8-4670-AA12-66B1483D15A5}">
      <dsp:nvSpPr>
        <dsp:cNvPr id="0" name=""/>
        <dsp:cNvSpPr/>
      </dsp:nvSpPr>
      <dsp:spPr>
        <a:xfrm>
          <a:off x="2011680" y="3185452"/>
          <a:ext cx="8046720" cy="898460"/>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In future scope, the tumor discovery can be performed utilizing multimodal MRI pictures for moved forward execution.</a:t>
          </a:r>
        </a:p>
      </dsp:txBody>
      <dsp:txXfrm>
        <a:off x="2037995" y="3211767"/>
        <a:ext cx="6736177" cy="845830"/>
      </dsp:txXfrm>
    </dsp:sp>
    <dsp:sp modelId="{45DC6599-D165-45FD-9F23-CE89C71A8C3F}">
      <dsp:nvSpPr>
        <dsp:cNvPr id="0" name=""/>
        <dsp:cNvSpPr/>
      </dsp:nvSpPr>
      <dsp:spPr>
        <a:xfrm>
          <a:off x="7462720" y="688139"/>
          <a:ext cx="583999" cy="583999"/>
        </a:xfrm>
        <a:prstGeom prst="downArrow">
          <a:avLst>
            <a:gd name="adj1" fmla="val 55000"/>
            <a:gd name="adj2" fmla="val 45000"/>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594120" y="688139"/>
        <a:ext cx="321199" cy="439459"/>
      </dsp:txXfrm>
    </dsp:sp>
    <dsp:sp modelId="{BC6F3008-8F65-4806-84D6-0D3863D67D54}">
      <dsp:nvSpPr>
        <dsp:cNvPr id="0" name=""/>
        <dsp:cNvSpPr/>
      </dsp:nvSpPr>
      <dsp:spPr>
        <a:xfrm>
          <a:off x="8136633" y="1749956"/>
          <a:ext cx="583999" cy="583999"/>
        </a:xfrm>
        <a:prstGeom prst="downArrow">
          <a:avLst>
            <a:gd name="adj1" fmla="val 55000"/>
            <a:gd name="adj2" fmla="val 45000"/>
          </a:avLst>
        </a:prstGeom>
        <a:solidFill>
          <a:schemeClr val="accent2">
            <a:tint val="40000"/>
            <a:alpha val="90000"/>
            <a:hueOff val="-424613"/>
            <a:satOff val="-37673"/>
            <a:lumOff val="-385"/>
            <a:alphaOff val="0"/>
          </a:schemeClr>
        </a:solidFill>
        <a:ln w="12700" cap="flat" cmpd="sng" algn="ctr">
          <a:solidFill>
            <a:schemeClr val="accent2">
              <a:tint val="40000"/>
              <a:alpha val="90000"/>
              <a:hueOff val="-424613"/>
              <a:satOff val="-37673"/>
              <a:lumOff val="-38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8268033" y="1749956"/>
        <a:ext cx="321199" cy="439459"/>
      </dsp:txXfrm>
    </dsp:sp>
    <dsp:sp modelId="{D6B6A07E-9F42-41D1-B4F1-18C3F40996EA}">
      <dsp:nvSpPr>
        <dsp:cNvPr id="0" name=""/>
        <dsp:cNvSpPr/>
      </dsp:nvSpPr>
      <dsp:spPr>
        <a:xfrm>
          <a:off x="8800487" y="2811774"/>
          <a:ext cx="583999" cy="583999"/>
        </a:xfrm>
        <a:prstGeom prst="downArrow">
          <a:avLst>
            <a:gd name="adj1" fmla="val 55000"/>
            <a:gd name="adj2" fmla="val 45000"/>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8931887" y="2811774"/>
        <a:ext cx="321199" cy="439459"/>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9" name="Google Shape;24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66034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4" name="Google Shape;14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8" name="Google Shape;18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2" name="Google Shape;22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1" name="Google Shape;23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51615-A574-6244-DEF5-656F78018E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0FC4115-0675-06A1-3CDC-42D89CA7F8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12DD99A-DC48-CA82-F433-62775886FF9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2F556B06-D259-4D61-3DBA-EE20AC575F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F415F9-AF54-13A1-3221-97890A81B27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75990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2B3F1-6E5D-7048-708B-29338C81397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440AFD8-26A8-07C3-65C1-0041737900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4524983-1DAC-5E50-2A43-AC838601D2A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6CB3C6FC-79E3-3D7F-1AD9-A9B82157CF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203A99-A399-13D3-A9C1-3D0698BF91A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960926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61C49E-4F98-460E-8668-216EAC5A009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644622B-8462-ED1F-5FB1-F11D7CA25E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E3D30F9-9607-2EA5-6709-61905FADE31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773464B-2C12-9BD3-AE7B-7E12FE0EAA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0945E3-C851-A191-6F8A-2C91C5CD854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772921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icture with Caption" type="picTx">
  <p:cSld name="1_Picture with Caption">
    <p:spTree>
      <p:nvGrpSpPr>
        <p:cNvPr id="1" name="Shape 30"/>
        <p:cNvGrpSpPr/>
        <p:nvPr/>
      </p:nvGrpSpPr>
      <p:grpSpPr>
        <a:xfrm>
          <a:off x="0" y="0"/>
          <a:ext cx="0" cy="0"/>
          <a:chOff x="0" y="0"/>
          <a:chExt cx="0" cy="0"/>
        </a:xfrm>
      </p:grpSpPr>
      <p:sp>
        <p:nvSpPr>
          <p:cNvPr id="31" name="Google Shape;31;p3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31"/>
          <p:cNvSpPr>
            <a:spLocks noGrp="1"/>
          </p:cNvSpPr>
          <p:nvPr>
            <p:ph type="pic" idx="2"/>
          </p:nvPr>
        </p:nvSpPr>
        <p:spPr>
          <a:xfrm>
            <a:off x="5183188" y="987425"/>
            <a:ext cx="6172200" cy="4873625"/>
          </a:xfrm>
          <a:prstGeom prst="rect">
            <a:avLst/>
          </a:prstGeom>
          <a:noFill/>
          <a:ln>
            <a:noFill/>
          </a:ln>
        </p:spPr>
      </p:sp>
      <p:sp>
        <p:nvSpPr>
          <p:cNvPr id="33" name="Google Shape;33;p3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4" name="Google Shape;3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122386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024FB-D707-BED5-8AEA-87A93795527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081DDD-FD5C-6DD2-AFDA-AB6FD516CC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1C87C1-3045-5A9C-E1DC-0A8B9F6BD382}"/>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AD97B53-5997-2C7E-8A1B-7F65C4438A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0CBB35-B608-ADC8-4E87-6EBA269C285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62771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5B738-7684-4C6F-1849-27176C8244A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427A8EB-8875-DB8C-610B-CB5312ED9A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85159D8-8E33-8F00-A76A-E60DC8E9317C}"/>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089024C2-165E-BD38-5095-0BB223AAAB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BEEF85-166B-0D4A-5AEC-C434FB436E5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804456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B8717-9A73-ED89-2449-28AA44367FE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8745EC9-6678-D334-F399-89D34AB65EB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CBE0ABB-620A-F593-79F5-6D5532314CC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CA3CB8A-BE56-36C0-041F-B9B0779EADA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9F48B682-1AAB-43DD-C9C4-0BD38FEE0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C664A8-FCB2-C04E-2465-2E982874A4C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71462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3E129-7525-92FE-BB56-A5E5EBD9285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A00B19-FC83-A66F-2EE3-66EE2CD93F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7C6915-FA20-8B67-DADA-7C164E0604E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08D4C45-37B6-4266-5954-FF1C59A979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54B1A2-222F-C256-AFC6-E2DCA0AFC2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117826B-A2DF-28BE-A2FE-1AF618D99E36}"/>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132D65E4-7D44-4DCC-72C6-D88AE669CB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9EB62BD-BC7A-620F-2AC7-3B15B8380D7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052851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00AC-B80A-31D1-5EBA-5CFB531C1AD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844E4BB-8EFE-6B7D-3669-E3257EDCAE1F}"/>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C4FC476B-A09A-E36A-0434-D2B27611689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4C2E96-E264-5DD4-7C5C-B28FA4D3BEF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46384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4EF7CC-0634-7F83-FDC4-E19C33088A53}"/>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FA9D1A1D-B4E6-4F8A-D08F-C084BEAAA9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3676302-70D0-820E-BF02-56825214896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60026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71E51-B22B-5BE3-26EF-6AC452E58F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17E325A-3EC6-60C1-1F4B-6B8DEF5A93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25EE010-1E09-646B-109D-530256DBDD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56A4E4-2255-A5D0-539F-8C83E5D99807}"/>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77498F88-393B-54B8-EEC8-1DA7736830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7B9063-29C6-73E7-967D-61C76EB4B34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22697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70A2A-2CEF-7D3F-4A67-3F969B7898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E5AE189-A16C-A439-FDC3-7D41DE3BBB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C54B2D3-6F45-7E89-BB93-EDBAB8FCDA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95B1E0-89A8-5160-2B04-2943C5FC8887}"/>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72DF0F3-17C5-FA39-3529-ED4131615BA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5862A1C-B98D-167A-63AD-1B77EAC322B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6128722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CB249B-D913-B28A-CDAD-A489D33422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B027D92-A164-E95F-8081-351B1920E2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0E5CB3E-FE6D-43BD-B0B2-C82D2B8000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335DAAFF-71F1-9276-05A6-59630AFAED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A3A3638-20D0-3314-288A-F74164758F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41165880"/>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 id="2147483811" r:id="rId10"/>
    <p:sldLayoutId id="2147483812" r:id="rId11"/>
    <p:sldLayoutId id="2147483813"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ieeexplore.ieee.org/document/10212167"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3"/>
        <p:cNvGrpSpPr/>
        <p:nvPr/>
      </p:nvGrpSpPr>
      <p:grpSpPr>
        <a:xfrm>
          <a:off x="0" y="0"/>
          <a:ext cx="0" cy="0"/>
          <a:chOff x="0" y="0"/>
          <a:chExt cx="0" cy="0"/>
        </a:xfrm>
      </p:grpSpPr>
      <p:sp>
        <p:nvSpPr>
          <p:cNvPr id="86" name="Google Shape;86;p1"/>
          <p:cNvSpPr txBox="1"/>
          <p:nvPr/>
        </p:nvSpPr>
        <p:spPr>
          <a:xfrm>
            <a:off x="6096001" y="0"/>
            <a:ext cx="6096000" cy="2848303"/>
          </a:xfrm>
          <a:prstGeom prst="rect">
            <a:avLst/>
          </a:prstGeom>
        </p:spPr>
        <p:txBody>
          <a:bodyPr spcFirstLastPara="1" vert="horz" lIns="91440" tIns="45720" rIns="91440" bIns="45720" rtlCol="0" anchor="b" anchorCtr="0">
            <a:normAutofit/>
          </a:bodyPr>
          <a:lstStyle/>
          <a:p>
            <a:pPr marL="0" marR="0" lvl="0" indent="0" defTabSz="914400">
              <a:lnSpc>
                <a:spcPct val="80000"/>
              </a:lnSpc>
              <a:spcBef>
                <a:spcPct val="0"/>
              </a:spcBef>
              <a:spcAft>
                <a:spcPts val="600"/>
              </a:spcAft>
            </a:pPr>
            <a:r>
              <a:rPr lang="en-US" sz="3600" b="1" cap="all" dirty="0">
                <a:blipFill dpi="0" rotWithShape="1">
                  <a:blip r:embed="rId3"/>
                  <a:srcRect/>
                  <a:tile tx="6350" ty="-127000" sx="65000" sy="64000" flip="none" algn="tl"/>
                </a:blipFill>
                <a:latin typeface="Times New Roman" panose="02020603050405020304" pitchFamily="18" charset="0"/>
                <a:ea typeface="+mj-ea"/>
                <a:cs typeface="Times New Roman" panose="02020603050405020304" pitchFamily="18" charset="0"/>
                <a:sym typeface="Times New Roman"/>
              </a:rPr>
              <a:t>BRAIN TUMOR CLASSIFICATION USING MR IMAGES AND TRANSFER LEARNING</a:t>
            </a:r>
          </a:p>
          <a:p>
            <a:pPr marL="0" marR="0" lvl="0" indent="0" defTabSz="914400">
              <a:lnSpc>
                <a:spcPct val="80000"/>
              </a:lnSpc>
              <a:spcBef>
                <a:spcPct val="0"/>
              </a:spcBef>
              <a:spcAft>
                <a:spcPts val="600"/>
              </a:spcAft>
            </a:pPr>
            <a:endParaRPr lang="en-US" sz="3400" cap="all" dirty="0">
              <a:blipFill dpi="0" rotWithShape="1">
                <a:blip r:embed="rId3"/>
                <a:srcRect/>
                <a:tile tx="6350" ty="-127000" sx="65000" sy="64000" flip="none" algn="tl"/>
              </a:blipFill>
              <a:latin typeface="+mj-lt"/>
              <a:ea typeface="+mj-ea"/>
              <a:cs typeface="+mj-cs"/>
              <a:sym typeface="Times New Roman"/>
            </a:endParaRPr>
          </a:p>
        </p:txBody>
      </p:sp>
      <p:sp>
        <p:nvSpPr>
          <p:cNvPr id="84" name="Google Shape;84;p1"/>
          <p:cNvSpPr txBox="1">
            <a:spLocks noGrp="1"/>
          </p:cNvSpPr>
          <p:nvPr>
            <p:ph type="subTitle" idx="1"/>
          </p:nvPr>
        </p:nvSpPr>
        <p:spPr>
          <a:xfrm>
            <a:off x="6096000" y="3337507"/>
            <a:ext cx="5957455" cy="2405746"/>
          </a:xfrm>
          <a:prstGeom prst="rect">
            <a:avLst/>
          </a:prstGeom>
        </p:spPr>
        <p:txBody>
          <a:bodyPr spcFirstLastPara="1" vert="horz" lIns="91440" tIns="45720" rIns="91440" bIns="45720" rtlCol="0" anchorCtr="0">
            <a:normAutofit/>
          </a:bodyPr>
          <a:lstStyle/>
          <a:p>
            <a:pPr lvl="0">
              <a:spcAft>
                <a:spcPts val="0"/>
              </a:spcAft>
            </a:pPr>
            <a:r>
              <a:rPr lang="en-US" b="1" dirty="0">
                <a:latin typeface="Times New Roman" panose="02020603050405020304" pitchFamily="18" charset="0"/>
                <a:cs typeface="Times New Roman" panose="02020603050405020304" pitchFamily="18" charset="0"/>
                <a:sym typeface="Times New Roman"/>
              </a:rPr>
              <a:t>GOWTHAM SAI REDDY MADDIREDDY-700759075</a:t>
            </a:r>
          </a:p>
          <a:p>
            <a:pPr lvl="0">
              <a:spcAft>
                <a:spcPts val="0"/>
              </a:spcAft>
            </a:pPr>
            <a:r>
              <a:rPr lang="en-IN" sz="1300" b="1" dirty="0">
                <a:latin typeface="Times New Roman" panose="02020603050405020304" pitchFamily="18" charset="0"/>
                <a:cs typeface="Times New Roman" panose="02020603050405020304" pitchFamily="18" charset="0"/>
              </a:rPr>
              <a:t>Manu Gupta, Gangadi Shirisha, Aela Mani Chandana, Belide Ankitha</a:t>
            </a:r>
          </a:p>
          <a:p>
            <a:pPr lvl="0">
              <a:spcAft>
                <a:spcPts val="0"/>
              </a:spcAft>
            </a:pPr>
            <a:r>
              <a:rPr lang="en-IN" sz="1300" b="1" dirty="0">
                <a:latin typeface="Times New Roman" panose="02020603050405020304" pitchFamily="18" charset="0"/>
                <a:cs typeface="Times New Roman" panose="02020603050405020304" pitchFamily="18" charset="0"/>
              </a:rPr>
              <a:t>Published on-19 July 2023</a:t>
            </a:r>
            <a:endParaRPr lang="en-US" sz="1300" b="1" dirty="0">
              <a:latin typeface="Times New Roman" panose="02020603050405020304" pitchFamily="18" charset="0"/>
              <a:cs typeface="Times New Roman" panose="02020603050405020304" pitchFamily="18" charset="0"/>
              <a:sym typeface="Times New Roman"/>
            </a:endParaRPr>
          </a:p>
          <a:p>
            <a:pPr lvl="0">
              <a:spcAft>
                <a:spcPts val="0"/>
              </a:spcAft>
            </a:pPr>
            <a:r>
              <a:rPr lang="en-US" sz="1300" b="1" dirty="0">
                <a:latin typeface="Times New Roman" panose="02020603050405020304" pitchFamily="18" charset="0"/>
                <a:cs typeface="Times New Roman" panose="02020603050405020304" pitchFamily="18" charset="0"/>
                <a:sym typeface="Times New Roman"/>
              </a:rPr>
              <a:t>LINK:-</a:t>
            </a:r>
            <a:r>
              <a:rPr lang="en-US" sz="1300" dirty="0">
                <a:latin typeface="Times New Roman" panose="02020603050405020304" pitchFamily="18" charset="0"/>
                <a:cs typeface="Times New Roman" panose="02020603050405020304" pitchFamily="18" charset="0"/>
                <a:hlinkClick r:id="rId4"/>
              </a:rPr>
              <a:t>Brain Tumor Classification using MR Images and Transfer Learning | IEEE Conference Publication | IEEE Xplore</a:t>
            </a:r>
            <a:endParaRPr lang="en-US" sz="1300" b="1" dirty="0">
              <a:latin typeface="Times New Roman" panose="02020603050405020304" pitchFamily="18" charset="0"/>
              <a:cs typeface="Times New Roman" panose="02020603050405020304" pitchFamily="18" charset="0"/>
              <a:sym typeface="Times New Roman"/>
            </a:endParaRPr>
          </a:p>
          <a:p>
            <a:pPr lvl="0">
              <a:spcAft>
                <a:spcPts val="0"/>
              </a:spcAft>
            </a:pPr>
            <a:endParaRPr lang="en-US" b="1" dirty="0">
              <a:sym typeface="Times New Roman"/>
            </a:endParaRPr>
          </a:p>
        </p:txBody>
      </p:sp>
      <p:pic>
        <p:nvPicPr>
          <p:cNvPr id="6" name="Picture 5">
            <a:extLst>
              <a:ext uri="{FF2B5EF4-FFF2-40B4-BE49-F238E27FC236}">
                <a16:creationId xmlns:a16="http://schemas.microsoft.com/office/drawing/2014/main" id="{9368DF57-472F-0C11-35DA-BB271CBFC0FF}"/>
              </a:ext>
            </a:extLst>
          </p:cNvPr>
          <p:cNvPicPr>
            <a:picLocks noChangeAspect="1"/>
          </p:cNvPicPr>
          <p:nvPr/>
        </p:nvPicPr>
        <p:blipFill>
          <a:blip r:embed="rId5"/>
          <a:stretch>
            <a:fillRect/>
          </a:stretch>
        </p:blipFill>
        <p:spPr>
          <a:xfrm>
            <a:off x="347673" y="554804"/>
            <a:ext cx="5400654" cy="600202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84">
                                            <p:txEl>
                                              <p:pRg st="0" end="0"/>
                                            </p:txEl>
                                          </p:spTgt>
                                        </p:tgtEl>
                                        <p:attrNameLst>
                                          <p:attrName>style.visibility</p:attrName>
                                        </p:attrNameLst>
                                      </p:cBhvr>
                                      <p:to>
                                        <p:strVal val="visible"/>
                                      </p:to>
                                    </p:set>
                                    <p:animEffect transition="in" filter="fade">
                                      <p:cBhvr>
                                        <p:cTn id="7" dur="700"/>
                                        <p:tgtEl>
                                          <p:spTgt spid="8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84">
                                            <p:txEl>
                                              <p:pRg st="1" end="1"/>
                                            </p:txEl>
                                          </p:spTgt>
                                        </p:tgtEl>
                                        <p:attrNameLst>
                                          <p:attrName>style.visibility</p:attrName>
                                        </p:attrNameLst>
                                      </p:cBhvr>
                                      <p:to>
                                        <p:strVal val="visible"/>
                                      </p:to>
                                    </p:set>
                                    <p:animEffect transition="in" filter="fade">
                                      <p:cBhvr>
                                        <p:cTn id="12" dur="700"/>
                                        <p:tgtEl>
                                          <p:spTgt spid="8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84">
                                            <p:txEl>
                                              <p:pRg st="2" end="2"/>
                                            </p:txEl>
                                          </p:spTgt>
                                        </p:tgtEl>
                                        <p:attrNameLst>
                                          <p:attrName>style.visibility</p:attrName>
                                        </p:attrNameLst>
                                      </p:cBhvr>
                                      <p:to>
                                        <p:strVal val="visible"/>
                                      </p:to>
                                    </p:set>
                                    <p:animEffect transition="in" filter="fade">
                                      <p:cBhvr>
                                        <p:cTn id="17" dur="700"/>
                                        <p:tgtEl>
                                          <p:spTgt spid="8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500"/>
                                  </p:stCondLst>
                                  <p:iterate>
                                    <p:tmPct val="10000"/>
                                  </p:iterate>
                                  <p:childTnLst>
                                    <p:set>
                                      <p:cBhvr>
                                        <p:cTn id="21" dur="1" fill="hold">
                                          <p:stCondLst>
                                            <p:cond delay="0"/>
                                          </p:stCondLst>
                                        </p:cTn>
                                        <p:tgtEl>
                                          <p:spTgt spid="84">
                                            <p:txEl>
                                              <p:pRg st="3" end="3"/>
                                            </p:txEl>
                                          </p:spTgt>
                                        </p:tgtEl>
                                        <p:attrNameLst>
                                          <p:attrName>style.visibility</p:attrName>
                                        </p:attrNameLst>
                                      </p:cBhvr>
                                      <p:to>
                                        <p:strVal val="visible"/>
                                      </p:to>
                                    </p:set>
                                    <p:animEffect transition="in" filter="fade">
                                      <p:cBhvr>
                                        <p:cTn id="22" dur="700"/>
                                        <p:tgtEl>
                                          <p:spTgt spid="8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Times New Roman"/>
              <a:buNone/>
            </a:pPr>
            <a:r>
              <a:rPr lang="en-US" sz="4000" dirty="0">
                <a:latin typeface="Times New Roman"/>
                <a:ea typeface="Times New Roman"/>
                <a:cs typeface="Times New Roman"/>
                <a:sym typeface="Times New Roman"/>
              </a:rPr>
              <a:t>COMPARISION  OF RESULTS</a:t>
            </a:r>
            <a:endParaRPr sz="4000" dirty="0">
              <a:latin typeface="Times New Roman"/>
              <a:ea typeface="Times New Roman"/>
              <a:cs typeface="Times New Roman"/>
              <a:sym typeface="Times New Roman"/>
            </a:endParaRPr>
          </a:p>
        </p:txBody>
      </p:sp>
      <p:graphicFrame>
        <p:nvGraphicFramePr>
          <p:cNvPr id="234" name="Google Shape;234;p22"/>
          <p:cNvGraphicFramePr/>
          <p:nvPr/>
        </p:nvGraphicFramePr>
        <p:xfrm>
          <a:off x="635000" y="1971675"/>
          <a:ext cx="11337275" cy="3262025"/>
        </p:xfrm>
        <a:graphic>
          <a:graphicData uri="http://schemas.openxmlformats.org/drawingml/2006/table">
            <a:tbl>
              <a:tblPr firstRow="1" bandRow="1">
                <a:noFill/>
                <a:tableStyleId>{1EB59D85-82F4-428A-AA10-221A11F0CC8C}</a:tableStyleId>
              </a:tblPr>
              <a:tblGrid>
                <a:gridCol w="1845950">
                  <a:extLst>
                    <a:ext uri="{9D8B030D-6E8A-4147-A177-3AD203B41FA5}">
                      <a16:colId xmlns:a16="http://schemas.microsoft.com/office/drawing/2014/main" val="20000"/>
                    </a:ext>
                  </a:extLst>
                </a:gridCol>
                <a:gridCol w="982350">
                  <a:extLst>
                    <a:ext uri="{9D8B030D-6E8A-4147-A177-3AD203B41FA5}">
                      <a16:colId xmlns:a16="http://schemas.microsoft.com/office/drawing/2014/main" val="20001"/>
                    </a:ext>
                  </a:extLst>
                </a:gridCol>
                <a:gridCol w="1388750">
                  <a:extLst>
                    <a:ext uri="{9D8B030D-6E8A-4147-A177-3AD203B41FA5}">
                      <a16:colId xmlns:a16="http://schemas.microsoft.com/office/drawing/2014/main" val="20002"/>
                    </a:ext>
                  </a:extLst>
                </a:gridCol>
                <a:gridCol w="959475">
                  <a:extLst>
                    <a:ext uri="{9D8B030D-6E8A-4147-A177-3AD203B41FA5}">
                      <a16:colId xmlns:a16="http://schemas.microsoft.com/office/drawing/2014/main" val="20003"/>
                    </a:ext>
                  </a:extLst>
                </a:gridCol>
                <a:gridCol w="1432550">
                  <a:extLst>
                    <a:ext uri="{9D8B030D-6E8A-4147-A177-3AD203B41FA5}">
                      <a16:colId xmlns:a16="http://schemas.microsoft.com/office/drawing/2014/main" val="20004"/>
                    </a:ext>
                  </a:extLst>
                </a:gridCol>
                <a:gridCol w="1000750">
                  <a:extLst>
                    <a:ext uri="{9D8B030D-6E8A-4147-A177-3AD203B41FA5}">
                      <a16:colId xmlns:a16="http://schemas.microsoft.com/office/drawing/2014/main" val="20005"/>
                    </a:ext>
                  </a:extLst>
                </a:gridCol>
                <a:gridCol w="1416050">
                  <a:extLst>
                    <a:ext uri="{9D8B030D-6E8A-4147-A177-3AD203B41FA5}">
                      <a16:colId xmlns:a16="http://schemas.microsoft.com/office/drawing/2014/main" val="20006"/>
                    </a:ext>
                  </a:extLst>
                </a:gridCol>
                <a:gridCol w="934075">
                  <a:extLst>
                    <a:ext uri="{9D8B030D-6E8A-4147-A177-3AD203B41FA5}">
                      <a16:colId xmlns:a16="http://schemas.microsoft.com/office/drawing/2014/main" val="20007"/>
                    </a:ext>
                  </a:extLst>
                </a:gridCol>
                <a:gridCol w="1377325">
                  <a:extLst>
                    <a:ext uri="{9D8B030D-6E8A-4147-A177-3AD203B41FA5}">
                      <a16:colId xmlns:a16="http://schemas.microsoft.com/office/drawing/2014/main" val="20008"/>
                    </a:ext>
                  </a:extLst>
                </a:gridCol>
              </a:tblGrid>
              <a:tr h="599450">
                <a:tc rowSpan="2">
                  <a:txBody>
                    <a:bodyPr/>
                    <a:lstStyle/>
                    <a:p>
                      <a:pPr marL="0" marR="0" lvl="0" indent="0" algn="ctr" rtl="0">
                        <a:spcBef>
                          <a:spcPts val="0"/>
                        </a:spcBef>
                        <a:spcAft>
                          <a:spcPts val="0"/>
                        </a:spcAft>
                        <a:buClr>
                          <a:schemeClr val="dk1"/>
                        </a:buClr>
                        <a:buSzPts val="2400"/>
                        <a:buFont typeface="Calibri"/>
                        <a:buNone/>
                      </a:pPr>
                      <a:endParaRPr sz="2400" b="1" u="none" strike="noStrike" cap="none">
                        <a:solidFill>
                          <a:srgbClr val="000000"/>
                        </a:solidFill>
                        <a:latin typeface="Times New Roman"/>
                        <a:ea typeface="Times New Roman"/>
                        <a:cs typeface="Times New Roman"/>
                        <a:sym typeface="Times New Roman"/>
                      </a:endParaRPr>
                    </a:p>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Epochs</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gridSpan="2">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Three</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hMerge="1">
                  <a:txBody>
                    <a:bodyPr/>
                    <a:lstStyle/>
                    <a:p>
                      <a:endParaRPr lang="en-US"/>
                    </a:p>
                  </a:txBody>
                  <a:tcPr/>
                </a:tc>
                <a:tc gridSpan="2">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Five</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hMerge="1">
                  <a:txBody>
                    <a:bodyPr/>
                    <a:lstStyle/>
                    <a:p>
                      <a:endParaRPr lang="en-US"/>
                    </a:p>
                  </a:txBody>
                  <a:tcPr/>
                </a:tc>
                <a:tc gridSpan="2">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Seven</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hMerge="1">
                  <a:txBody>
                    <a:bodyPr/>
                    <a:lstStyle/>
                    <a:p>
                      <a:endParaRPr lang="en-US"/>
                    </a:p>
                  </a:txBody>
                  <a:tcPr/>
                </a:tc>
                <a:tc gridSpan="2">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Ten</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731525">
                <a:tc vMerge="1">
                  <a:txBody>
                    <a:bodyPr/>
                    <a:lstStyle/>
                    <a:p>
                      <a:endParaRPr lang="en-US"/>
                    </a:p>
                  </a:txBody>
                  <a:tcPr/>
                </a:tc>
                <a:tc>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Time</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Accuracy</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Time</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Accuracy</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Time</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Accuracy</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Time</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Accuracy</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extLst>
                  <a:ext uri="{0D108BD9-81ED-4DB2-BD59-A6C34878D82A}">
                    <a16:rowId xmlns:a16="http://schemas.microsoft.com/office/drawing/2014/main" val="10001"/>
                  </a:ext>
                </a:extLst>
              </a:tr>
              <a:tr h="600075">
                <a:tc>
                  <a:txBody>
                    <a:bodyPr/>
                    <a:lstStyle/>
                    <a:p>
                      <a:pPr marL="0" marR="0" lvl="0" indent="0" algn="l"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CNN</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165</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75%</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175</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80%</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179</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80%</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171</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86%</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extLst>
                  <a:ext uri="{0D108BD9-81ED-4DB2-BD59-A6C34878D82A}">
                    <a16:rowId xmlns:a16="http://schemas.microsoft.com/office/drawing/2014/main" val="10002"/>
                  </a:ext>
                </a:extLst>
              </a:tr>
              <a:tr h="599450">
                <a:tc>
                  <a:txBody>
                    <a:bodyPr/>
                    <a:lstStyle/>
                    <a:p>
                      <a:pPr marL="0" marR="0" lvl="0" indent="0" algn="l"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VGG-16</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181</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90%</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179</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97%</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181</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97%</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176</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98%</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extLst>
                  <a:ext uri="{0D108BD9-81ED-4DB2-BD59-A6C34878D82A}">
                    <a16:rowId xmlns:a16="http://schemas.microsoft.com/office/drawing/2014/main" val="10003"/>
                  </a:ext>
                </a:extLst>
              </a:tr>
              <a:tr h="731525">
                <a:tc>
                  <a:txBody>
                    <a:bodyPr/>
                    <a:lstStyle/>
                    <a:p>
                      <a:pPr marL="0" marR="0" lvl="0" indent="0" algn="l" rtl="0">
                        <a:spcBef>
                          <a:spcPts val="0"/>
                        </a:spcBef>
                        <a:spcAft>
                          <a:spcPts val="0"/>
                        </a:spcAft>
                        <a:buClr>
                          <a:srgbClr val="000000"/>
                        </a:buClr>
                        <a:buSzPts val="2400"/>
                        <a:buFont typeface="Times New Roman"/>
                        <a:buNone/>
                      </a:pPr>
                      <a:r>
                        <a:rPr lang="en-US" sz="2400" b="1" u="none" strike="noStrike" cap="none">
                          <a:solidFill>
                            <a:srgbClr val="000000"/>
                          </a:solidFill>
                          <a:latin typeface="Times New Roman"/>
                          <a:ea typeface="Times New Roman"/>
                          <a:cs typeface="Times New Roman"/>
                          <a:sym typeface="Times New Roman"/>
                        </a:rPr>
                        <a:t>InceptionV3</a:t>
                      </a:r>
                      <a:endParaRPr sz="2400" b="1"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184</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83%</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173</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87%</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221</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87%</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183</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tc>
                  <a:txBody>
                    <a:bodyPr/>
                    <a:lstStyle/>
                    <a:p>
                      <a:pPr marL="0" marR="0" lvl="0" indent="0" algn="ctr" rtl="0">
                        <a:spcBef>
                          <a:spcPts val="0"/>
                        </a:spcBef>
                        <a:spcAft>
                          <a:spcPts val="0"/>
                        </a:spcAft>
                        <a:buClr>
                          <a:srgbClr val="000000"/>
                        </a:buClr>
                        <a:buSzPts val="2400"/>
                        <a:buFont typeface="Times New Roman"/>
                        <a:buNone/>
                      </a:pPr>
                      <a:r>
                        <a:rPr lang="en-US" sz="2400" b="0" u="none" strike="noStrike" cap="none">
                          <a:solidFill>
                            <a:srgbClr val="000000"/>
                          </a:solidFill>
                          <a:latin typeface="Times New Roman"/>
                          <a:ea typeface="Times New Roman"/>
                          <a:cs typeface="Times New Roman"/>
                          <a:sym typeface="Times New Roman"/>
                        </a:rPr>
                        <a:t>90%</a:t>
                      </a:r>
                      <a:endParaRPr sz="2400" b="0" u="none" strike="noStrike" cap="none">
                        <a:solidFill>
                          <a:srgbClr val="000000"/>
                        </a:solidFill>
                        <a:latin typeface="Times New Roman"/>
                        <a:ea typeface="Times New Roman"/>
                        <a:cs typeface="Times New Roman"/>
                        <a:sym typeface="Times New Roman"/>
                      </a:endParaRPr>
                    </a:p>
                  </a:txBody>
                  <a:tcPr marL="68575" marR="68575" marT="0" marB="0">
                    <a:lnL w="12700" cap="flat" cmpd="sng">
                      <a:solidFill>
                        <a:srgbClr val="080000"/>
                      </a:solidFill>
                      <a:prstDash val="solid"/>
                      <a:round/>
                      <a:headEnd type="none" w="sm" len="sm"/>
                      <a:tailEnd type="none" w="sm" len="sm"/>
                    </a:lnL>
                    <a:lnR w="12700" cap="flat" cmpd="sng">
                      <a:solidFill>
                        <a:srgbClr val="080000"/>
                      </a:solidFill>
                      <a:prstDash val="solid"/>
                      <a:round/>
                      <a:headEnd type="none" w="sm" len="sm"/>
                      <a:tailEnd type="none" w="sm" len="sm"/>
                    </a:lnR>
                    <a:lnT w="12700" cap="flat" cmpd="sng">
                      <a:solidFill>
                        <a:srgbClr val="080000"/>
                      </a:solidFill>
                      <a:prstDash val="solid"/>
                      <a:round/>
                      <a:headEnd type="none" w="sm" len="sm"/>
                      <a:tailEnd type="none" w="sm" len="sm"/>
                    </a:lnT>
                    <a:lnB w="12700" cap="flat" cmpd="sng">
                      <a:solidFill>
                        <a:srgbClr val="08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43"/>
        <p:cNvGrpSpPr/>
        <p:nvPr/>
      </p:nvGrpSpPr>
      <p:grpSpPr>
        <a:xfrm>
          <a:off x="0" y="0"/>
          <a:ext cx="0" cy="0"/>
          <a:chOff x="0" y="0"/>
          <a:chExt cx="0" cy="0"/>
        </a:xfrm>
      </p:grpSpPr>
      <p:sp>
        <p:nvSpPr>
          <p:cNvPr id="244" name="Google Shape;244;p24"/>
          <p:cNvSpPr txBox="1">
            <a:spLocks noGrp="1"/>
          </p:cNvSpPr>
          <p:nvPr>
            <p:ph type="title"/>
          </p:nvPr>
        </p:nvSpPr>
        <p:spPr>
          <a:prstGeom prst="rect">
            <a:avLst/>
          </a:prstGeom>
        </p:spPr>
        <p:txBody>
          <a:bodyPr spcFirstLastPara="1" lIns="91425" tIns="45700" rIns="91425" bIns="45700" anchorCtr="0">
            <a:normAutofit/>
          </a:bodyPr>
          <a:lstStyle/>
          <a:p>
            <a:pPr marL="0" lvl="0" indent="0" rtl="0">
              <a:spcBef>
                <a:spcPts val="0"/>
              </a:spcBef>
              <a:spcAft>
                <a:spcPts val="0"/>
              </a:spcAft>
              <a:buClr>
                <a:schemeClr val="dk1"/>
              </a:buClr>
              <a:buSzPts val="4000"/>
              <a:buFont typeface="Times New Roman"/>
              <a:buNone/>
            </a:pPr>
            <a:r>
              <a:rPr lang="en-US" dirty="0">
                <a:latin typeface="Times New Roman"/>
                <a:ea typeface="Times New Roman"/>
                <a:cs typeface="Times New Roman"/>
                <a:sym typeface="Times New Roman"/>
              </a:rPr>
              <a:t>CONCLUSION</a:t>
            </a:r>
          </a:p>
        </p:txBody>
      </p:sp>
      <p:graphicFrame>
        <p:nvGraphicFramePr>
          <p:cNvPr id="248" name="Google Shape;245;p24">
            <a:extLst>
              <a:ext uri="{FF2B5EF4-FFF2-40B4-BE49-F238E27FC236}">
                <a16:creationId xmlns:a16="http://schemas.microsoft.com/office/drawing/2014/main" id="{ACAAD6F1-B949-F9E2-7D51-E3FF0E5CDFC3}"/>
              </a:ext>
            </a:extLst>
          </p:cNvPr>
          <p:cNvGraphicFramePr>
            <a:graphicFrameLocks noGrp="1"/>
          </p:cNvGraphicFramePr>
          <p:nvPr>
            <p:ph idx="1"/>
            <p:extLst>
              <p:ext uri="{D42A27DB-BD31-4B8C-83A1-F6EECF244321}">
                <p14:modId xmlns:p14="http://schemas.microsoft.com/office/powerpoint/2010/main" val="419565040"/>
              </p:ext>
            </p:extLst>
          </p:nvPr>
        </p:nvGraphicFramePr>
        <p:xfrm>
          <a:off x="1069975" y="2369438"/>
          <a:ext cx="10058400" cy="40839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46" name="Google Shape;246;p24"/>
          <p:cNvSpPr txBox="1"/>
          <p:nvPr/>
        </p:nvSpPr>
        <p:spPr>
          <a:xfrm>
            <a:off x="3449955" y="760095"/>
            <a:ext cx="309880" cy="368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50"/>
        <p:cNvGrpSpPr/>
        <p:nvPr/>
      </p:nvGrpSpPr>
      <p:grpSpPr>
        <a:xfrm>
          <a:off x="0" y="0"/>
          <a:ext cx="0" cy="0"/>
          <a:chOff x="0" y="0"/>
          <a:chExt cx="0" cy="0"/>
        </a:xfrm>
      </p:grpSpPr>
      <p:sp>
        <p:nvSpPr>
          <p:cNvPr id="251" name="Google Shape;251;p25"/>
          <p:cNvSpPr txBox="1">
            <a:spLocks noGrp="1"/>
          </p:cNvSpPr>
          <p:nvPr>
            <p:ph type="title"/>
          </p:nvPr>
        </p:nvSpPr>
        <p:spPr>
          <a:xfrm>
            <a:off x="1490145" y="2376862"/>
            <a:ext cx="2640646" cy="2104273"/>
          </a:xfrm>
          <a:prstGeom prst="rect">
            <a:avLst/>
          </a:prstGeom>
          <a:noFill/>
        </p:spPr>
        <p:txBody>
          <a:bodyPr spcFirstLastPara="1" lIns="91425" tIns="45700" rIns="91425" bIns="45700" anchorCtr="0">
            <a:normAutofit/>
          </a:bodyPr>
          <a:lstStyle/>
          <a:p>
            <a:pPr marL="0" lvl="0" indent="0" algn="ctr" rtl="0">
              <a:spcBef>
                <a:spcPts val="0"/>
              </a:spcBef>
              <a:spcAft>
                <a:spcPts val="0"/>
              </a:spcAft>
              <a:buClr>
                <a:schemeClr val="dk1"/>
              </a:buClr>
              <a:buSzPts val="4000"/>
              <a:buFont typeface="Times New Roman"/>
              <a:buNone/>
            </a:pPr>
            <a:r>
              <a:rPr lang="en-US" sz="3000">
                <a:solidFill>
                  <a:srgbClr val="FFFFFF"/>
                </a:solidFill>
                <a:latin typeface="Times New Roman"/>
                <a:ea typeface="Times New Roman"/>
                <a:cs typeface="Times New Roman"/>
                <a:sym typeface="Times New Roman"/>
              </a:rPr>
              <a:t>REFERENCES</a:t>
            </a:r>
          </a:p>
        </p:txBody>
      </p:sp>
      <p:sp>
        <p:nvSpPr>
          <p:cNvPr id="252" name="Google Shape;252;p25"/>
          <p:cNvSpPr txBox="1">
            <a:spLocks noGrp="1"/>
          </p:cNvSpPr>
          <p:nvPr>
            <p:ph idx="1"/>
          </p:nvPr>
        </p:nvSpPr>
        <p:spPr>
          <a:xfrm>
            <a:off x="5928189" y="647272"/>
            <a:ext cx="5295558" cy="5485334"/>
          </a:xfrm>
          <a:prstGeom prst="rect">
            <a:avLst/>
          </a:prstGeom>
        </p:spPr>
        <p:txBody>
          <a:bodyPr spcFirstLastPara="1" lIns="91425" tIns="45700" rIns="91425" bIns="45700" anchor="ctr" anchorCtr="0">
            <a:noAutofit/>
          </a:bodyPr>
          <a:lstStyle/>
          <a:p>
            <a:pPr marL="0" lvl="0" indent="0" rtl="0">
              <a:spcBef>
                <a:spcPts val="0"/>
              </a:spcBef>
              <a:spcAft>
                <a:spcPts val="0"/>
              </a:spcAft>
              <a:buClr>
                <a:schemeClr val="dk1"/>
              </a:buClr>
              <a:buSzPts val="1800"/>
              <a:buNone/>
            </a:pPr>
            <a:r>
              <a:rPr lang="en-US" sz="1400" dirty="0">
                <a:latin typeface="Times New Roman"/>
                <a:ea typeface="Times New Roman"/>
                <a:cs typeface="Times New Roman"/>
                <a:sym typeface="Times New Roman"/>
              </a:rPr>
              <a:t>[1] A. Çinar and M. Yildirim, ‘‘Detection of tumors on brain MRI images using the hybrid convolutional neural network architecture,’’ Med. Hypotheses, vol. 139, Jun. 2020, Art. no. 109684. </a:t>
            </a:r>
          </a:p>
          <a:p>
            <a:pPr marL="0" lvl="0" indent="0" rtl="0">
              <a:spcBef>
                <a:spcPts val="1000"/>
              </a:spcBef>
              <a:spcAft>
                <a:spcPts val="0"/>
              </a:spcAft>
              <a:buClr>
                <a:schemeClr val="dk1"/>
              </a:buClr>
              <a:buSzPts val="1800"/>
              <a:buNone/>
            </a:pPr>
            <a:r>
              <a:rPr lang="en-US" sz="1400" dirty="0">
                <a:latin typeface="Times New Roman"/>
                <a:ea typeface="Times New Roman"/>
                <a:cs typeface="Times New Roman"/>
                <a:sym typeface="Times New Roman"/>
              </a:rPr>
              <a:t>[2] H. M. Rai and K. Chatterjee, ‘‘Detection of brain abnormality by a novel Lu-Net deep neural CNN model from MR images,’’ Mach. Learn. Appl., vol. 2, Dec. 2020, Art. no. 100004. </a:t>
            </a:r>
          </a:p>
          <a:p>
            <a:pPr marL="0" lvl="0" indent="0" rtl="0">
              <a:spcBef>
                <a:spcPts val="1000"/>
              </a:spcBef>
              <a:spcAft>
                <a:spcPts val="0"/>
              </a:spcAft>
              <a:buClr>
                <a:schemeClr val="dk1"/>
              </a:buClr>
              <a:buSzPts val="1800"/>
              <a:buNone/>
            </a:pPr>
            <a:r>
              <a:rPr lang="en-US" sz="1400" dirty="0">
                <a:latin typeface="Times New Roman"/>
                <a:ea typeface="Times New Roman"/>
                <a:cs typeface="Times New Roman"/>
                <a:sym typeface="Times New Roman"/>
              </a:rPr>
              <a:t>[3] M. K. Islam, M. S. Ali, M. S. Miah, M. M. Rahman, M. S. Alam, and M. A. Hossain, “Brain tumor detection in MR image using superpixels, principal component analysis and template based K-means clustering algorithm,’’ Mach. Learn. Appl., vol. 5, Sep. 2021, Art. no. 100044 </a:t>
            </a:r>
          </a:p>
          <a:p>
            <a:pPr marL="0" lvl="0" indent="0" rtl="0">
              <a:spcBef>
                <a:spcPts val="1000"/>
              </a:spcBef>
              <a:spcAft>
                <a:spcPts val="0"/>
              </a:spcAft>
              <a:buClr>
                <a:schemeClr val="dk1"/>
              </a:buClr>
              <a:buSzPts val="1800"/>
              <a:buNone/>
            </a:pPr>
            <a:r>
              <a:rPr lang="en-US" sz="1400" dirty="0">
                <a:latin typeface="Times New Roman"/>
                <a:ea typeface="Times New Roman"/>
                <a:cs typeface="Times New Roman"/>
                <a:sym typeface="Times New Roman"/>
              </a:rPr>
              <a:t>[4] R. Mehrotra, M. A. Ansari, R. Agrawal and R. </a:t>
            </a:r>
            <a:r>
              <a:rPr lang="en-US" sz="1400" dirty="0" err="1">
                <a:latin typeface="Times New Roman"/>
                <a:ea typeface="Times New Roman"/>
                <a:cs typeface="Times New Roman"/>
                <a:sym typeface="Times New Roman"/>
              </a:rPr>
              <a:t>S.Anand</a:t>
            </a:r>
            <a:r>
              <a:rPr lang="en-US" sz="1400" dirty="0">
                <a:latin typeface="Times New Roman"/>
                <a:ea typeface="Times New Roman"/>
                <a:cs typeface="Times New Roman"/>
                <a:sym typeface="Times New Roman"/>
              </a:rPr>
              <a:t>, “A Transfer Learning approach for </a:t>
            </a:r>
            <a:r>
              <a:rPr lang="en-US" sz="1400" dirty="0" err="1">
                <a:latin typeface="Times New Roman"/>
                <a:ea typeface="Times New Roman"/>
                <a:cs typeface="Times New Roman"/>
                <a:sym typeface="Times New Roman"/>
              </a:rPr>
              <a:t>AIbased</a:t>
            </a:r>
            <a:r>
              <a:rPr lang="en-US" sz="1400" dirty="0">
                <a:latin typeface="Times New Roman"/>
                <a:ea typeface="Times New Roman"/>
                <a:cs typeface="Times New Roman"/>
                <a:sym typeface="Times New Roman"/>
              </a:rPr>
              <a:t> classification of brain tumors,” Mach. Learn. Appl. 2020, 2, 10–19. </a:t>
            </a:r>
          </a:p>
          <a:p>
            <a:pPr marL="0" lvl="0" indent="0" rtl="0">
              <a:spcBef>
                <a:spcPts val="1000"/>
              </a:spcBef>
              <a:spcAft>
                <a:spcPts val="0"/>
              </a:spcAft>
              <a:buClr>
                <a:schemeClr val="dk1"/>
              </a:buClr>
              <a:buSzPts val="1800"/>
              <a:buNone/>
            </a:pPr>
            <a:r>
              <a:rPr lang="en-US" sz="1400" dirty="0">
                <a:latin typeface="Times New Roman"/>
                <a:ea typeface="Times New Roman"/>
                <a:cs typeface="Times New Roman"/>
                <a:sym typeface="Times New Roman"/>
              </a:rPr>
              <a:t>[5] T. K. Das, P. K. Roy, M. Uddin, K. Srinivasan, C.-Y. Chang, and S. Syed-Abdul, ‘‘Early tumor diagnosis in brain MR images via deep convolutional neural network model,’’ </a:t>
            </a:r>
            <a:r>
              <a:rPr lang="en-US" sz="1400" dirty="0" err="1">
                <a:latin typeface="Times New Roman"/>
                <a:ea typeface="Times New Roman"/>
                <a:cs typeface="Times New Roman"/>
                <a:sym typeface="Times New Roman"/>
              </a:rPr>
              <a:t>Comput</a:t>
            </a:r>
            <a:r>
              <a:rPr lang="en-US" sz="1400" dirty="0">
                <a:latin typeface="Times New Roman"/>
                <a:ea typeface="Times New Roman"/>
                <a:cs typeface="Times New Roman"/>
                <a:sym typeface="Times New Roman"/>
              </a:rPr>
              <a:t>., Mater. Continua, vol. 68, no. 2, pp. 2413–2429, 2021. </a:t>
            </a:r>
          </a:p>
          <a:p>
            <a:pPr marL="0" lvl="0" indent="0" rtl="0">
              <a:spcBef>
                <a:spcPts val="1000"/>
              </a:spcBef>
              <a:spcAft>
                <a:spcPts val="0"/>
              </a:spcAft>
              <a:buClr>
                <a:schemeClr val="dk1"/>
              </a:buClr>
              <a:buSzPts val="1800"/>
              <a:buNone/>
            </a:pPr>
            <a:r>
              <a:rPr lang="en-US" sz="1400" dirty="0">
                <a:latin typeface="Times New Roman"/>
                <a:ea typeface="Times New Roman"/>
                <a:cs typeface="Times New Roman"/>
                <a:sym typeface="Times New Roman"/>
              </a:rPr>
              <a:t>[6] M. </a:t>
            </a:r>
            <a:r>
              <a:rPr lang="en-US" sz="1400" dirty="0" err="1">
                <a:latin typeface="Times New Roman"/>
                <a:ea typeface="Times New Roman"/>
                <a:cs typeface="Times New Roman"/>
                <a:sym typeface="Times New Roman"/>
              </a:rPr>
              <a:t>Toğaçar</a:t>
            </a:r>
            <a:r>
              <a:rPr lang="en-US" sz="1400" dirty="0">
                <a:latin typeface="Times New Roman"/>
                <a:ea typeface="Times New Roman"/>
                <a:cs typeface="Times New Roman"/>
                <a:sym typeface="Times New Roman"/>
              </a:rPr>
              <a:t>, B. </a:t>
            </a:r>
            <a:r>
              <a:rPr lang="en-US" sz="1400" dirty="0" err="1">
                <a:latin typeface="Times New Roman"/>
                <a:ea typeface="Times New Roman"/>
                <a:cs typeface="Times New Roman"/>
                <a:sym typeface="Times New Roman"/>
              </a:rPr>
              <a:t>Ergen</a:t>
            </a:r>
            <a:r>
              <a:rPr lang="en-US" sz="1400" dirty="0">
                <a:latin typeface="Times New Roman"/>
                <a:ea typeface="Times New Roman"/>
                <a:cs typeface="Times New Roman"/>
                <a:sym typeface="Times New Roman"/>
              </a:rPr>
              <a:t>, and Z. </a:t>
            </a:r>
            <a:r>
              <a:rPr lang="en-US" sz="1400" dirty="0" err="1">
                <a:latin typeface="Times New Roman"/>
                <a:ea typeface="Times New Roman"/>
                <a:cs typeface="Times New Roman"/>
                <a:sym typeface="Times New Roman"/>
              </a:rPr>
              <a:t>Cömert</a:t>
            </a:r>
            <a:r>
              <a:rPr lang="en-US" sz="1400" dirty="0">
                <a:latin typeface="Times New Roman"/>
                <a:ea typeface="Times New Roman"/>
                <a:cs typeface="Times New Roman"/>
                <a:sym typeface="Times New Roman"/>
              </a:rPr>
              <a:t>, ‘‘</a:t>
            </a:r>
            <a:r>
              <a:rPr lang="en-US" sz="1400" dirty="0" err="1">
                <a:latin typeface="Times New Roman"/>
                <a:ea typeface="Times New Roman"/>
                <a:cs typeface="Times New Roman"/>
                <a:sym typeface="Times New Roman"/>
              </a:rPr>
              <a:t>BrainMRNet</a:t>
            </a:r>
            <a:r>
              <a:rPr lang="en-US" sz="1400" dirty="0">
                <a:latin typeface="Times New Roman"/>
                <a:ea typeface="Times New Roman"/>
                <a:cs typeface="Times New Roman"/>
                <a:sym typeface="Times New Roman"/>
              </a:rPr>
              <a:t>: Brain tumor detection using magnetic resonance images with a novel convolutional neural network model,’’ Med. Hypotheses, vol. 134, Jan. 2020, Art. no. 109531. </a:t>
            </a:r>
          </a:p>
          <a:p>
            <a:pPr marL="0" lvl="0" indent="0" rtl="0">
              <a:spcBef>
                <a:spcPts val="1000"/>
              </a:spcBef>
              <a:spcAft>
                <a:spcPts val="0"/>
              </a:spcAft>
              <a:buClr>
                <a:schemeClr val="dk1"/>
              </a:buClr>
              <a:buSzPts val="1800"/>
              <a:buNone/>
            </a:pPr>
            <a:r>
              <a:rPr lang="en-US" sz="1400" dirty="0">
                <a:latin typeface="Times New Roman"/>
                <a:ea typeface="Times New Roman"/>
                <a:cs typeface="Times New Roman"/>
                <a:sym typeface="Times New Roman"/>
              </a:rPr>
              <a:t>[7] Z. Jia and D. Chen, ‘‘Brain tumor identification and classification of MRI images using deep learning techniques,’’ IEEE Access, early access, Aug. 13, 2020, </a:t>
            </a:r>
            <a:r>
              <a:rPr lang="en-US" sz="1400" dirty="0" err="1">
                <a:latin typeface="Times New Roman"/>
                <a:ea typeface="Times New Roman"/>
                <a:cs typeface="Times New Roman"/>
                <a:sym typeface="Times New Roman"/>
              </a:rPr>
              <a:t>doi</a:t>
            </a:r>
            <a:r>
              <a:rPr lang="en-US" sz="1400" dirty="0">
                <a:latin typeface="Times New Roman"/>
                <a:ea typeface="Times New Roman"/>
                <a:cs typeface="Times New Roman"/>
                <a:sym typeface="Times New Roman"/>
              </a:rPr>
              <a:t>: 10.1109/ACCESS.2020.3016319. </a:t>
            </a:r>
          </a:p>
          <a:p>
            <a:pPr marL="0" lvl="0" indent="0" rtl="0">
              <a:spcBef>
                <a:spcPts val="1000"/>
              </a:spcBef>
              <a:spcAft>
                <a:spcPts val="0"/>
              </a:spcAft>
              <a:buClr>
                <a:schemeClr val="dk1"/>
              </a:buClr>
              <a:buSzPts val="1800"/>
              <a:buNone/>
            </a:pPr>
            <a:endParaRPr lang="en-US" sz="1400" dirty="0">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8970443E-A899-079A-7420-845B32A4DEF9}"/>
              </a:ext>
            </a:extLst>
          </p:cNvPr>
          <p:cNvSpPr txBox="1"/>
          <p:nvPr/>
        </p:nvSpPr>
        <p:spPr>
          <a:xfrm>
            <a:off x="709403" y="2226818"/>
            <a:ext cx="4202130" cy="707886"/>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REFERENCES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154ED-E671-E0E5-7059-AF64A42BFF78}"/>
              </a:ext>
            </a:extLst>
          </p:cNvPr>
          <p:cNvSpPr>
            <a:spLocks noGrp="1"/>
          </p:cNvSpPr>
          <p:nvPr>
            <p:ph type="title"/>
          </p:nvPr>
        </p:nvSpPr>
        <p:spPr>
          <a:xfrm>
            <a:off x="6115733" y="152455"/>
            <a:ext cx="4869179" cy="1150827"/>
          </a:xfrm>
        </p:spPr>
        <p:txBody>
          <a:bodyPr>
            <a:normAutofit/>
          </a:bodyPr>
          <a:lstStyle/>
          <a:p>
            <a:r>
              <a:rPr lang="en-US" sz="4000" dirty="0">
                <a:solidFill>
                  <a:srgbClr val="000000"/>
                </a:solidFill>
                <a:latin typeface="Times New Roman" panose="02020603050405020304" pitchFamily="18" charset="0"/>
                <a:cs typeface="Times New Roman" panose="02020603050405020304" pitchFamily="18" charset="0"/>
              </a:rPr>
              <a:t>MOTIVATION</a:t>
            </a:r>
          </a:p>
        </p:txBody>
      </p:sp>
      <p:sp>
        <p:nvSpPr>
          <p:cNvPr id="3" name="Content Placeholder 2">
            <a:extLst>
              <a:ext uri="{FF2B5EF4-FFF2-40B4-BE49-F238E27FC236}">
                <a16:creationId xmlns:a16="http://schemas.microsoft.com/office/drawing/2014/main" id="{8C7A6035-7EB0-547E-0B80-4F8470E44020}"/>
              </a:ext>
            </a:extLst>
          </p:cNvPr>
          <p:cNvSpPr>
            <a:spLocks noGrp="1"/>
          </p:cNvSpPr>
          <p:nvPr>
            <p:ph idx="1"/>
          </p:nvPr>
        </p:nvSpPr>
        <p:spPr>
          <a:xfrm>
            <a:off x="5713998" y="1303283"/>
            <a:ext cx="6115733" cy="5402262"/>
          </a:xfrm>
        </p:spPr>
        <p:txBody>
          <a:bodyPr anchor="t">
            <a:noAutofit/>
          </a:bodyPr>
          <a:lstStyle/>
          <a:p>
            <a:pPr marL="371475" lvl="0" algn="just" rtl="0">
              <a:lnSpc>
                <a:spcPct val="90000"/>
              </a:lnSpc>
              <a:spcBef>
                <a:spcPts val="1000"/>
              </a:spcBef>
              <a:spcAft>
                <a:spcPts val="0"/>
              </a:spcAft>
              <a:buClr>
                <a:schemeClr val="dk1"/>
              </a:buClr>
              <a:buSzPct val="100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Real-time detection of brain tumors can be accomplished using various imaging methods, including magnetic resonance imaging (MRI), computed tomography (CT), and positron emission tomography (PET) scans.</a:t>
            </a:r>
          </a:p>
          <a:p>
            <a:pPr marL="371475" lvl="0" algn="just" rtl="0">
              <a:lnSpc>
                <a:spcPct val="90000"/>
              </a:lnSpc>
              <a:spcBef>
                <a:spcPts val="1000"/>
              </a:spcBef>
              <a:spcAft>
                <a:spcPts val="0"/>
              </a:spcAft>
              <a:buClr>
                <a:schemeClr val="dk1"/>
              </a:buClr>
              <a:buSzPct val="100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Magnetic resonance imaging (MRI) is the most widely used technique for detecting brain tumors, utilizing a magnetic field and radio waves to generate detailed brain images. Computed tomography (CT) scans employ X-rays to capture brain images, while positron emission tomography (PET) scans use a radioactive tracer to assess brain function.. </a:t>
            </a:r>
          </a:p>
          <a:p>
            <a:pPr marL="371475" lvl="0" algn="just" rtl="0">
              <a:lnSpc>
                <a:spcPct val="90000"/>
              </a:lnSpc>
              <a:spcBef>
                <a:spcPts val="1000"/>
              </a:spcBef>
              <a:spcAft>
                <a:spcPts val="0"/>
              </a:spcAft>
              <a:buClr>
                <a:schemeClr val="dk1"/>
              </a:buClr>
              <a:buSzPct val="100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 real-time detection of brain tumors offers several benefits for doctors. It enables them to swiftly determine the tumor's location and size, aiding in treatment planning. Additionally, real-time imaging can assist surgeons during procedures, allowing for precise tumor removal while reducing harm to healthy brain tissue.</a:t>
            </a:r>
          </a:p>
          <a:p>
            <a:pPr marL="371475" lvl="0" algn="just" rtl="0">
              <a:lnSpc>
                <a:spcPct val="90000"/>
              </a:lnSpc>
              <a:spcBef>
                <a:spcPts val="1000"/>
              </a:spcBef>
              <a:spcAft>
                <a:spcPts val="0"/>
              </a:spcAft>
              <a:buClr>
                <a:schemeClr val="dk1"/>
              </a:buClr>
              <a:buSzPct val="100000"/>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Furthermore, continuous real-time monitoring of the tumor during and after treatment enables doctors to assess treatment effectiveness and make necessary modifications. In general, real-time brain tumor detection plays a crucial role in both diagnosis and treatment.</a:t>
            </a:r>
            <a:endParaRPr lang="en-US" sz="1600" dirty="0">
              <a:latin typeface="Times New Roman" panose="02020603050405020304" pitchFamily="18" charset="0"/>
              <a:ea typeface="Times New Roman"/>
              <a:cs typeface="Times New Roman" panose="02020603050405020304" pitchFamily="18" charset="0"/>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marL="228600" lvl="0" indent="-200025" algn="just" rtl="0">
              <a:lnSpc>
                <a:spcPct val="90000"/>
              </a:lnSpc>
              <a:spcBef>
                <a:spcPts val="1000"/>
              </a:spcBef>
              <a:spcAft>
                <a:spcPts val="0"/>
              </a:spcAft>
              <a:buClr>
                <a:schemeClr val="dk1"/>
              </a:buClr>
              <a:buSzPct val="100000"/>
              <a:buFont typeface="Noto Sans Symbols"/>
              <a:buNone/>
            </a:pPr>
            <a:endParaRPr lang="en-US" sz="1800" dirty="0">
              <a:latin typeface="Times New Roman"/>
              <a:ea typeface="Times New Roman"/>
              <a:cs typeface="Times New Roman"/>
              <a:sym typeface="Times New Roman"/>
            </a:endParaRPr>
          </a:p>
          <a:p>
            <a:pPr algn="just"/>
            <a:endParaRPr lang="en-US" sz="1800" dirty="0">
              <a:solidFill>
                <a:srgbClr val="00000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9B80A0F-3CAD-D61C-028C-7602E9A86CC8}"/>
              </a:ext>
            </a:extLst>
          </p:cNvPr>
          <p:cNvPicPr>
            <a:picLocks noChangeAspect="1"/>
          </p:cNvPicPr>
          <p:nvPr/>
        </p:nvPicPr>
        <p:blipFill>
          <a:blip r:embed="rId2"/>
          <a:stretch>
            <a:fillRect/>
          </a:stretch>
        </p:blipFill>
        <p:spPr>
          <a:xfrm>
            <a:off x="362269" y="1164637"/>
            <a:ext cx="5077065" cy="5515629"/>
          </a:xfrm>
          <a:prstGeom prst="rect">
            <a:avLst/>
          </a:prstGeom>
        </p:spPr>
      </p:pic>
    </p:spTree>
    <p:extLst>
      <p:ext uri="{BB962C8B-B14F-4D97-AF65-F5344CB8AC3E}">
        <p14:creationId xmlns:p14="http://schemas.microsoft.com/office/powerpoint/2010/main" val="1886070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C2D5C-186A-2C1D-7B67-5B7FE56EE64E}"/>
              </a:ext>
            </a:extLst>
          </p:cNvPr>
          <p:cNvSpPr>
            <a:spLocks noGrp="1"/>
          </p:cNvSpPr>
          <p:nvPr>
            <p:ph type="title"/>
          </p:nvPr>
        </p:nvSpPr>
        <p:spPr>
          <a:xfrm>
            <a:off x="6256961" y="171119"/>
            <a:ext cx="5045023" cy="1517984"/>
          </a:xfrm>
        </p:spPr>
        <p:txBody>
          <a:bodyPr>
            <a:normAutofit/>
          </a:bodyPr>
          <a:lstStyle/>
          <a:p>
            <a:r>
              <a:rPr lang="en-US" sz="4000" dirty="0">
                <a:solidFill>
                  <a:srgbClr val="000000"/>
                </a:solidFill>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924B1500-A656-1270-9C9A-B1135A06F484}"/>
              </a:ext>
            </a:extLst>
          </p:cNvPr>
          <p:cNvSpPr>
            <a:spLocks noGrp="1"/>
          </p:cNvSpPr>
          <p:nvPr>
            <p:ph idx="1"/>
          </p:nvPr>
        </p:nvSpPr>
        <p:spPr>
          <a:xfrm>
            <a:off x="5914883" y="1817583"/>
            <a:ext cx="6066910" cy="4971144"/>
          </a:xfrm>
        </p:spPr>
        <p:txBody>
          <a:bodyPr anchor="t">
            <a:noAutofit/>
          </a:bodyPr>
          <a:lstStyle/>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Brain tumors are among the most life-threatening conditions, making early detection essential for effective treatment. Magnetic Resonance Imaging (MRI) is widely used for detecting brain tumors due to its ability to provide detailed images of soft tissues. However, manually classifying brain tumors from MR images can be a slow, subjective process and is susceptible to human error. The key challenge lies in developing an automated and accurate method for brain tumor classification using MR images. Traditional machine learning models rely on large labeled datasets and extensive feature engineering, which can be challenging in medical image analysis. Transfer learning, a deep learning technique that leverages pre-trained models, presents a promising solution by utilizing knowledge from large datasets to enhance classification accuracy on smaller, specialized medical datasets.</a:t>
            </a:r>
            <a:endParaRPr lang="en-US" sz="2000" dirty="0">
              <a:solidFill>
                <a:srgbClr val="000000"/>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80B81E0D-FF58-F205-C6EE-79E623AB56CB}"/>
              </a:ext>
            </a:extLst>
          </p:cNvPr>
          <p:cNvPicPr>
            <a:picLocks noChangeAspect="1"/>
          </p:cNvPicPr>
          <p:nvPr/>
        </p:nvPicPr>
        <p:blipFill>
          <a:blip r:embed="rId3"/>
          <a:stretch>
            <a:fillRect/>
          </a:stretch>
        </p:blipFill>
        <p:spPr>
          <a:xfrm>
            <a:off x="210207" y="1600337"/>
            <a:ext cx="5167901" cy="5405636"/>
          </a:xfrm>
          <a:prstGeom prst="rect">
            <a:avLst/>
          </a:prstGeom>
        </p:spPr>
      </p:pic>
    </p:spTree>
    <p:extLst>
      <p:ext uri="{BB962C8B-B14F-4D97-AF65-F5344CB8AC3E}">
        <p14:creationId xmlns:p14="http://schemas.microsoft.com/office/powerpoint/2010/main" val="520339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6308333" y="320245"/>
            <a:ext cx="5299586" cy="1609344"/>
          </a:xfrm>
          <a:prstGeom prst="rect">
            <a:avLst/>
          </a:prstGeom>
          <a:ln>
            <a:noFill/>
          </a:ln>
        </p:spPr>
        <p:txBody>
          <a:bodyPr spcFirstLastPara="1" lIns="91425" tIns="45700" rIns="91425" bIns="45700" anchorCtr="0">
            <a:normAutofit/>
          </a:bodyPr>
          <a:lstStyle/>
          <a:p>
            <a:pPr marL="0" lvl="0" indent="0" rtl="0">
              <a:spcBef>
                <a:spcPts val="0"/>
              </a:spcBef>
              <a:spcAft>
                <a:spcPts val="0"/>
              </a:spcAft>
              <a:buClr>
                <a:schemeClr val="dk1"/>
              </a:buClr>
              <a:buSzPts val="3600"/>
              <a:buFont typeface="Times New Roman"/>
              <a:buNone/>
            </a:pPr>
            <a:r>
              <a:rPr lang="en-US" sz="4000" dirty="0">
                <a:latin typeface="Times New Roman"/>
                <a:ea typeface="Times New Roman"/>
                <a:cs typeface="Times New Roman"/>
                <a:sym typeface="Times New Roman"/>
              </a:rPr>
              <a:t>OBJECTIVE</a:t>
            </a:r>
          </a:p>
        </p:txBody>
      </p:sp>
      <p:sp>
        <p:nvSpPr>
          <p:cNvPr id="99" name="Google Shape;99;p3"/>
          <p:cNvSpPr txBox="1">
            <a:spLocks noGrp="1"/>
          </p:cNvSpPr>
          <p:nvPr>
            <p:ph idx="1"/>
          </p:nvPr>
        </p:nvSpPr>
        <p:spPr>
          <a:xfrm>
            <a:off x="6174767" y="1761812"/>
            <a:ext cx="5299585" cy="4251960"/>
          </a:xfrm>
          <a:prstGeom prst="rect">
            <a:avLst/>
          </a:prstGeom>
        </p:spPr>
        <p:txBody>
          <a:bodyPr spcFirstLastPara="1" lIns="91425" tIns="45700" rIns="91425" bIns="45700" anchorCtr="0">
            <a:noAutofit/>
          </a:bodyPr>
          <a:lstStyle/>
          <a:p>
            <a:pPr marL="228600" lvl="0" indent="-228600" algn="just" rtl="0">
              <a:spcBef>
                <a:spcPts val="0"/>
              </a:spcBef>
              <a:spcAft>
                <a:spcPts val="600"/>
              </a:spcAft>
              <a:buClr>
                <a:schemeClr val="dk1"/>
              </a:buClr>
              <a:buSzPts val="2400"/>
              <a:buFont typeface="Noto Sans Symbols"/>
              <a:buChar char="⮚"/>
            </a:pPr>
            <a:r>
              <a:rPr lang="en-US" sz="2000" dirty="0">
                <a:latin typeface="Times New Roman" panose="02020603050405020304" pitchFamily="18" charset="0"/>
                <a:cs typeface="Times New Roman" panose="02020603050405020304" pitchFamily="18" charset="0"/>
              </a:rPr>
              <a:t>Our objective is to build a system that works with Convolution Neural Network using Transfer Learning Techniques. The model is trained with augmentation methods and generate good accuracy among all the transfer learning and predefined architectures. In transfer learning algorithms based on highly complex neural network that mimic the human brain works to detect patterns in large unstructured data set. Transfer Learning can analyze images, videos, and unstructured data in which machine learning can’t easily do. The model is able to achieve high accuracy on the target dataset, while still being computationally efficient.</a:t>
            </a:r>
            <a:endParaRPr lang="en-US" sz="2000" dirty="0">
              <a:latin typeface="Times New Roman" panose="02020603050405020304" pitchFamily="18" charset="0"/>
              <a:ea typeface="Times New Roman"/>
              <a:cs typeface="Times New Roman" panose="02020603050405020304" pitchFamily="18" charset="0"/>
              <a:sym typeface="Times New Roman"/>
            </a:endParaRPr>
          </a:p>
        </p:txBody>
      </p:sp>
      <p:pic>
        <p:nvPicPr>
          <p:cNvPr id="3" name="Picture 2">
            <a:extLst>
              <a:ext uri="{FF2B5EF4-FFF2-40B4-BE49-F238E27FC236}">
                <a16:creationId xmlns:a16="http://schemas.microsoft.com/office/drawing/2014/main" id="{08B1CE25-A8A7-57EF-E8BE-8F9C7F03E5AA}"/>
              </a:ext>
            </a:extLst>
          </p:cNvPr>
          <p:cNvPicPr>
            <a:picLocks noChangeAspect="1"/>
          </p:cNvPicPr>
          <p:nvPr/>
        </p:nvPicPr>
        <p:blipFill>
          <a:blip r:embed="rId3"/>
          <a:stretch>
            <a:fillRect/>
          </a:stretch>
        </p:blipFill>
        <p:spPr>
          <a:xfrm>
            <a:off x="491614" y="1652339"/>
            <a:ext cx="5060732" cy="481010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E56A3-3207-9DDF-EB86-FE8BED3421DC}"/>
              </a:ext>
            </a:extLst>
          </p:cNvPr>
          <p:cNvSpPr>
            <a:spLocks noGrp="1"/>
          </p:cNvSpPr>
          <p:nvPr>
            <p:ph type="title"/>
          </p:nvPr>
        </p:nvSpPr>
        <p:spPr>
          <a:xfrm>
            <a:off x="3521453" y="-142092"/>
            <a:ext cx="6730277" cy="1609344"/>
          </a:xfrm>
          <a:ln>
            <a:noFill/>
          </a:ln>
        </p:spPr>
        <p:txBody>
          <a:bodyPr>
            <a:normAutofit/>
          </a:bodyPr>
          <a:lstStyle/>
          <a:p>
            <a:r>
              <a:rPr lang="en-US" sz="4800" dirty="0">
                <a:latin typeface="Times New Roman" panose="02020603050405020304" pitchFamily="18" charset="0"/>
                <a:cs typeface="Times New Roman" panose="02020603050405020304" pitchFamily="18" charset="0"/>
              </a:rPr>
              <a:t> </a:t>
            </a:r>
            <a:r>
              <a:rPr lang="en-US" sz="4000" dirty="0">
                <a:latin typeface="Times New Roman" panose="02020603050405020304" pitchFamily="18" charset="0"/>
                <a:cs typeface="Times New Roman" panose="02020603050405020304" pitchFamily="18" charset="0"/>
              </a:rPr>
              <a:t>CONTRIBUTIONS</a:t>
            </a:r>
          </a:p>
        </p:txBody>
      </p:sp>
      <p:sp>
        <p:nvSpPr>
          <p:cNvPr id="3" name="Content Placeholder 2">
            <a:extLst>
              <a:ext uri="{FF2B5EF4-FFF2-40B4-BE49-F238E27FC236}">
                <a16:creationId xmlns:a16="http://schemas.microsoft.com/office/drawing/2014/main" id="{39E35C68-24C0-DBA4-7C58-0959D784C35C}"/>
              </a:ext>
            </a:extLst>
          </p:cNvPr>
          <p:cNvSpPr>
            <a:spLocks noGrp="1"/>
          </p:cNvSpPr>
          <p:nvPr>
            <p:ph idx="1"/>
          </p:nvPr>
        </p:nvSpPr>
        <p:spPr>
          <a:xfrm>
            <a:off x="5197740" y="1211736"/>
            <a:ext cx="6730277" cy="5548660"/>
          </a:xfrm>
        </p:spPr>
        <p:txBody>
          <a:bodyPr>
            <a:noAutofit/>
          </a:bodyPr>
          <a:lstStyle/>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Advances in Medical Imaging Analysis:  </a:t>
            </a:r>
            <a:r>
              <a:rPr lang="en-US" sz="2400" dirty="0">
                <a:latin typeface="Times New Roman" panose="02020603050405020304" pitchFamily="18" charset="0"/>
                <a:cs typeface="Times New Roman" panose="02020603050405020304" pitchFamily="18" charset="0"/>
              </a:rPr>
              <a:t>Transfer learning improves the ability to detect and classify brain tumors from MR images with high accuracy. Reduces the need for manual analysis, helping radiologists make quicker, more reliable decisions.</a:t>
            </a:r>
          </a:p>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Improved Tumor  Classification: </a:t>
            </a:r>
            <a:r>
              <a:rPr lang="en-US" sz="2400" dirty="0">
                <a:latin typeface="Times New Roman" panose="02020603050405020304" pitchFamily="18" charset="0"/>
                <a:cs typeface="Times New Roman" panose="02020603050405020304" pitchFamily="18" charset="0"/>
              </a:rPr>
              <a:t>Helps in distinguishing between different types of brain tumors, such as gliomas, meningiomas, and pituitary tumors. Early Detection: Facilitates early diagnosis and treatment planning, potentially improving patient outcomes.</a:t>
            </a:r>
          </a:p>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Contribution to Personalized Medicine:  </a:t>
            </a:r>
            <a:r>
              <a:rPr lang="en-US" sz="2400" dirty="0">
                <a:latin typeface="Times New Roman" panose="02020603050405020304" pitchFamily="18" charset="0"/>
                <a:cs typeface="Times New Roman" panose="02020603050405020304" pitchFamily="18" charset="0"/>
              </a:rPr>
              <a:t>Accurate classification aids in developing tailored treatment strategies based on the specific type and grade of the tumor.</a:t>
            </a:r>
          </a:p>
        </p:txBody>
      </p:sp>
      <p:pic>
        <p:nvPicPr>
          <p:cNvPr id="6" name="Picture 5">
            <a:extLst>
              <a:ext uri="{FF2B5EF4-FFF2-40B4-BE49-F238E27FC236}">
                <a16:creationId xmlns:a16="http://schemas.microsoft.com/office/drawing/2014/main" id="{B072A4C3-B23E-C47F-75B3-EB422A3D313E}"/>
              </a:ext>
            </a:extLst>
          </p:cNvPr>
          <p:cNvPicPr>
            <a:picLocks noChangeAspect="1"/>
          </p:cNvPicPr>
          <p:nvPr/>
        </p:nvPicPr>
        <p:blipFill>
          <a:blip r:embed="rId2"/>
          <a:stretch>
            <a:fillRect/>
          </a:stretch>
        </p:blipFill>
        <p:spPr>
          <a:xfrm>
            <a:off x="0" y="1345298"/>
            <a:ext cx="5041426" cy="5041426"/>
          </a:xfrm>
          <a:prstGeom prst="rect">
            <a:avLst/>
          </a:prstGeom>
        </p:spPr>
      </p:pic>
    </p:spTree>
    <p:extLst>
      <p:ext uri="{BB962C8B-B14F-4D97-AF65-F5344CB8AC3E}">
        <p14:creationId xmlns:p14="http://schemas.microsoft.com/office/powerpoint/2010/main" val="1576088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9"/>
        <p:cNvGrpSpPr/>
        <p:nvPr/>
      </p:nvGrpSpPr>
      <p:grpSpPr>
        <a:xfrm>
          <a:off x="0" y="0"/>
          <a:ext cx="0" cy="0"/>
          <a:chOff x="0" y="0"/>
          <a:chExt cx="0" cy="0"/>
        </a:xfrm>
      </p:grpSpPr>
      <p:sp>
        <p:nvSpPr>
          <p:cNvPr id="140" name="Google Shape;140;p10"/>
          <p:cNvSpPr txBox="1">
            <a:spLocks noGrp="1"/>
          </p:cNvSpPr>
          <p:nvPr>
            <p:ph type="title"/>
          </p:nvPr>
        </p:nvSpPr>
        <p:spPr>
          <a:xfrm>
            <a:off x="4970109" y="200312"/>
            <a:ext cx="6730277" cy="913785"/>
          </a:xfrm>
          <a:prstGeom prst="rect">
            <a:avLst/>
          </a:prstGeom>
          <a:ln>
            <a:noFill/>
          </a:ln>
        </p:spPr>
        <p:txBody>
          <a:bodyPr spcFirstLastPara="1" vert="horz" lIns="91440" tIns="45720" rIns="91440" bIns="45720" rtlCol="0" anchor="ctr" anchorCtr="0">
            <a:noAutofit/>
          </a:bodyPr>
          <a:lstStyle/>
          <a:p>
            <a:pPr marL="0" lvl="0" indent="0">
              <a:spcBef>
                <a:spcPct val="0"/>
              </a:spcBef>
              <a:spcAft>
                <a:spcPts val="0"/>
              </a:spcAft>
              <a:buClr>
                <a:schemeClr val="dk1"/>
              </a:buClr>
              <a:buSzPct val="100000"/>
            </a:pPr>
            <a:r>
              <a:rPr lang="en-US" sz="4000" b="1" dirty="0">
                <a:latin typeface="Times New Roman" panose="02020603050405020304" pitchFamily="18" charset="0"/>
                <a:cs typeface="Times New Roman" panose="02020603050405020304" pitchFamily="18" charset="0"/>
                <a:sym typeface="Times New Roman"/>
              </a:rPr>
              <a:t>MODEL IMPLEMENTION</a:t>
            </a:r>
            <a:br>
              <a:rPr lang="en-US" sz="3600" b="1" dirty="0">
                <a:latin typeface="Times New Roman" panose="02020603050405020304" pitchFamily="18" charset="0"/>
                <a:cs typeface="Times New Roman" panose="02020603050405020304" pitchFamily="18" charset="0"/>
                <a:sym typeface="Times New Roman"/>
              </a:rPr>
            </a:br>
            <a:endParaRPr lang="en-US" sz="3600" dirty="0">
              <a:latin typeface="Times New Roman" panose="02020603050405020304" pitchFamily="18" charset="0"/>
              <a:cs typeface="Times New Roman" panose="02020603050405020304" pitchFamily="18" charset="0"/>
            </a:endParaRPr>
          </a:p>
        </p:txBody>
      </p:sp>
      <p:sp>
        <p:nvSpPr>
          <p:cNvPr id="141" name="Google Shape;141;p10"/>
          <p:cNvSpPr txBox="1">
            <a:spLocks noGrp="1"/>
          </p:cNvSpPr>
          <p:nvPr>
            <p:ph type="body" idx="1"/>
          </p:nvPr>
        </p:nvSpPr>
        <p:spPr>
          <a:xfrm>
            <a:off x="4970109" y="756745"/>
            <a:ext cx="6730276" cy="5791200"/>
          </a:xfrm>
          <a:prstGeom prst="rect">
            <a:avLst/>
          </a:prstGeom>
        </p:spPr>
        <p:txBody>
          <a:bodyPr spcFirstLastPara="1" vert="horz" lIns="91440" tIns="45720" rIns="91440" bIns="45720" rtlCol="0" anchorCtr="0">
            <a:normAutofit/>
          </a:bodyPr>
          <a:lstStyle/>
          <a:p>
            <a:pPr marL="388620" lvl="0" indent="-285750" algn="just">
              <a:spcBef>
                <a:spcPts val="0"/>
              </a:spcBef>
              <a:spcAft>
                <a:spcPts val="0"/>
              </a:spcAft>
              <a:buClr>
                <a:schemeClr val="accent1">
                  <a:lumMod val="75000"/>
                </a:schemeClr>
              </a:buClr>
              <a:buSzPct val="8500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sym typeface="Times New Roman"/>
              </a:rPr>
              <a:t>Loading the dataset</a:t>
            </a:r>
            <a:r>
              <a:rPr lang="en-US" dirty="0">
                <a:latin typeface="Times New Roman" panose="02020603050405020304" pitchFamily="18" charset="0"/>
                <a:cs typeface="Times New Roman" panose="02020603050405020304" pitchFamily="18" charset="0"/>
                <a:sym typeface="Times New Roman"/>
              </a:rPr>
              <a:t>: The first step is to load the dataset into memory. This can be done using Python libraries such as NumPy or Pandas. The dataset should be divided into training and test sets.</a:t>
            </a:r>
          </a:p>
          <a:p>
            <a:pPr marL="388620" lvl="0" indent="-285750" algn="just">
              <a:spcBef>
                <a:spcPts val="1000"/>
              </a:spcBef>
              <a:spcAft>
                <a:spcPts val="0"/>
              </a:spcAft>
              <a:buClr>
                <a:schemeClr val="accent1">
                  <a:lumMod val="75000"/>
                </a:schemeClr>
              </a:buClr>
              <a:buSzPct val="8500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sym typeface="Times New Roman"/>
              </a:rPr>
              <a:t>Augmentation and image pre-</a:t>
            </a:r>
            <a:r>
              <a:rPr lang="en-US" b="1" dirty="0" err="1">
                <a:latin typeface="Times New Roman" panose="02020603050405020304" pitchFamily="18" charset="0"/>
                <a:cs typeface="Times New Roman" panose="02020603050405020304" pitchFamily="18" charset="0"/>
                <a:sym typeface="Times New Roman"/>
              </a:rPr>
              <a:t>procesing</a:t>
            </a:r>
            <a:r>
              <a:rPr lang="en-US" dirty="0">
                <a:latin typeface="Times New Roman" panose="02020603050405020304" pitchFamily="18" charset="0"/>
                <a:cs typeface="Times New Roman" panose="02020603050405020304" pitchFamily="18" charset="0"/>
                <a:sym typeface="Times New Roman"/>
              </a:rPr>
              <a:t>: Data augmentation techniques such as and cropping can be used to artificially increase the size of the dataset and reduce overfitting. This step can be done using Python libraries such as </a:t>
            </a:r>
            <a:r>
              <a:rPr lang="en-US" dirty="0" err="1">
                <a:latin typeface="Times New Roman" panose="02020603050405020304" pitchFamily="18" charset="0"/>
                <a:cs typeface="Times New Roman" panose="02020603050405020304" pitchFamily="18" charset="0"/>
                <a:sym typeface="Times New Roman"/>
              </a:rPr>
              <a:t>Keras</a:t>
            </a:r>
            <a:r>
              <a:rPr lang="en-US" dirty="0">
                <a:latin typeface="Times New Roman" panose="02020603050405020304" pitchFamily="18" charset="0"/>
                <a:cs typeface="Times New Roman" panose="02020603050405020304" pitchFamily="18" charset="0"/>
                <a:sym typeface="Times New Roman"/>
              </a:rPr>
              <a:t> or OpenCV.</a:t>
            </a:r>
          </a:p>
          <a:p>
            <a:pPr marL="388620" lvl="0" indent="-285750" algn="just">
              <a:spcBef>
                <a:spcPts val="1000"/>
              </a:spcBef>
              <a:spcAft>
                <a:spcPts val="0"/>
              </a:spcAft>
              <a:buClr>
                <a:schemeClr val="accent1">
                  <a:lumMod val="75000"/>
                </a:schemeClr>
              </a:buClr>
              <a:buSzPct val="8500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sym typeface="Times New Roman"/>
              </a:rPr>
              <a:t>Feature extraction</a:t>
            </a:r>
            <a:r>
              <a:rPr lang="en-US" dirty="0">
                <a:latin typeface="Times New Roman" panose="02020603050405020304" pitchFamily="18" charset="0"/>
                <a:cs typeface="Times New Roman" panose="02020603050405020304" pitchFamily="18" charset="0"/>
                <a:sym typeface="Times New Roman"/>
              </a:rPr>
              <a:t>: Feature extraction involves extracting important features from the images that can help in distinguishing between different types of tumors. This can be done using pre-trained models such as VGG16 or InceptionV3, which have been trained on large datasets of images and can extract meaningful features from the input images.</a:t>
            </a:r>
          </a:p>
          <a:p>
            <a:pPr marL="388620" lvl="0" indent="-285750" algn="just">
              <a:spcBef>
                <a:spcPts val="1000"/>
              </a:spcBef>
              <a:spcAft>
                <a:spcPts val="0"/>
              </a:spcAft>
              <a:buClr>
                <a:schemeClr val="accent1">
                  <a:lumMod val="75000"/>
                </a:schemeClr>
              </a:buClr>
              <a:buSzPct val="8500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sym typeface="Times New Roman"/>
              </a:rPr>
              <a:t>Classification</a:t>
            </a:r>
            <a:r>
              <a:rPr lang="en-US" dirty="0">
                <a:latin typeface="Times New Roman" panose="02020603050405020304" pitchFamily="18" charset="0"/>
                <a:cs typeface="Times New Roman" panose="02020603050405020304" pitchFamily="18" charset="0"/>
                <a:sym typeface="Times New Roman"/>
              </a:rPr>
              <a:t>: Once the features have been extracted, a classification model can be trained to classify the images into different tumor types.</a:t>
            </a:r>
          </a:p>
          <a:p>
            <a:pPr marL="388620" lvl="0" indent="-285750" algn="just">
              <a:spcBef>
                <a:spcPts val="1000"/>
              </a:spcBef>
              <a:spcAft>
                <a:spcPts val="0"/>
              </a:spcAft>
              <a:buClr>
                <a:schemeClr val="accent1">
                  <a:lumMod val="75000"/>
                </a:schemeClr>
              </a:buClr>
              <a:buSzPct val="85000"/>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sym typeface="Times New Roman"/>
              </a:rPr>
              <a:t>Further classification of tumor type</a:t>
            </a:r>
            <a:r>
              <a:rPr lang="en-US" dirty="0">
                <a:latin typeface="Times New Roman" panose="02020603050405020304" pitchFamily="18" charset="0"/>
                <a:cs typeface="Times New Roman" panose="02020603050405020304" pitchFamily="18" charset="0"/>
                <a:sym typeface="Times New Roman"/>
              </a:rPr>
              <a:t>: After the images have been classified into different tumor types, further classification can be done to identify the specific type of tumor.</a:t>
            </a:r>
          </a:p>
          <a:p>
            <a:pPr marL="388620" lvl="0" indent="-285750" algn="just">
              <a:spcBef>
                <a:spcPts val="1000"/>
              </a:spcBef>
              <a:spcAft>
                <a:spcPts val="0"/>
              </a:spcAft>
              <a:buClr>
                <a:schemeClr val="accent1">
                  <a:lumMod val="75000"/>
                </a:schemeClr>
              </a:buClr>
              <a:buSzPct val="850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Times New Roman"/>
              </a:rPr>
              <a:t>Overall, this process involves loading the dataset, augmenting the data, extracting important features, classifying the images to identify if there is a tumor or not, and further classifying the specific types of tumor if there is a tumor. This process requires a combination of image processing, machine learning, and deep learning techniques and can be computationally intensive.</a:t>
            </a:r>
          </a:p>
          <a:p>
            <a:pPr marL="285750" lvl="0" indent="-182880" algn="just">
              <a:spcBef>
                <a:spcPts val="1000"/>
              </a:spcBef>
              <a:spcAft>
                <a:spcPts val="0"/>
              </a:spcAft>
              <a:buClr>
                <a:schemeClr val="accent1">
                  <a:lumMod val="75000"/>
                </a:schemeClr>
              </a:buClr>
              <a:buSzPct val="85000"/>
              <a:buFont typeface="Wingdings" pitchFamily="2" charset="2"/>
              <a:buChar char="§"/>
            </a:pPr>
            <a:endParaRPr lang="en-US" sz="1100" dirty="0">
              <a:latin typeface="Times New Roman" panose="02020603050405020304" pitchFamily="18" charset="0"/>
              <a:cs typeface="Times New Roman" panose="02020603050405020304" pitchFamily="18" charset="0"/>
              <a:sym typeface="Times New Roman"/>
            </a:endParaRPr>
          </a:p>
        </p:txBody>
      </p:sp>
      <p:pic>
        <p:nvPicPr>
          <p:cNvPr id="3" name="Picture 2">
            <a:extLst>
              <a:ext uri="{FF2B5EF4-FFF2-40B4-BE49-F238E27FC236}">
                <a16:creationId xmlns:a16="http://schemas.microsoft.com/office/drawing/2014/main" id="{3413BC1A-6850-CCB0-9977-7417536CD4B8}"/>
              </a:ext>
            </a:extLst>
          </p:cNvPr>
          <p:cNvPicPr>
            <a:picLocks noChangeAspect="1"/>
          </p:cNvPicPr>
          <p:nvPr/>
        </p:nvPicPr>
        <p:blipFill>
          <a:blip r:embed="rId3"/>
          <a:stretch>
            <a:fillRect/>
          </a:stretch>
        </p:blipFill>
        <p:spPr>
          <a:xfrm>
            <a:off x="0" y="756745"/>
            <a:ext cx="5111393" cy="57912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1"/>
          <p:cNvSpPr txBox="1">
            <a:spLocks noGrp="1"/>
          </p:cNvSpPr>
          <p:nvPr>
            <p:ph type="title"/>
          </p:nvPr>
        </p:nvSpPr>
        <p:spPr>
          <a:xfrm>
            <a:off x="1008888" y="512064"/>
            <a:ext cx="10058400" cy="160934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Times New Roman"/>
              <a:buNone/>
            </a:pPr>
            <a:r>
              <a:rPr lang="en-US" sz="4000" dirty="0">
                <a:latin typeface="Times New Roman"/>
                <a:ea typeface="Times New Roman"/>
                <a:cs typeface="Times New Roman"/>
                <a:sym typeface="Times New Roman"/>
              </a:rPr>
              <a:t>DATA DESCRIPTION</a:t>
            </a:r>
            <a:endParaRPr sz="4000" dirty="0">
              <a:latin typeface="Times New Roman"/>
              <a:ea typeface="Times New Roman"/>
              <a:cs typeface="Times New Roman"/>
              <a:sym typeface="Times New Roman"/>
            </a:endParaRPr>
          </a:p>
        </p:txBody>
      </p:sp>
      <p:sp>
        <p:nvSpPr>
          <p:cNvPr id="147" name="Google Shape;147;p11"/>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lvl="0" algn="l" rtl="0">
              <a:lnSpc>
                <a:spcPct val="90000"/>
              </a:lnSpc>
              <a:spcBef>
                <a:spcPts val="0"/>
              </a:spcBef>
              <a:spcAft>
                <a:spcPts val="0"/>
              </a:spcAft>
              <a:buClr>
                <a:srgbClr val="292929"/>
              </a:buClr>
              <a:buSzPts val="1800"/>
              <a:buFont typeface="Wingdings" panose="05000000000000000000" pitchFamily="2" charset="2"/>
              <a:buChar char="Ø"/>
            </a:pPr>
            <a:r>
              <a:rPr lang="en-US" sz="1800" dirty="0">
                <a:solidFill>
                  <a:srgbClr val="292929"/>
                </a:solidFill>
                <a:latin typeface="Times New Roman"/>
                <a:ea typeface="Times New Roman"/>
                <a:cs typeface="Times New Roman"/>
                <a:sym typeface="Times New Roman"/>
              </a:rPr>
              <a:t>There were 4 distinct classes in the dataset — Glioma, Meningioma, Pituitary Tumor, and a baseline case of No Tumor. The dataset consists of 5,712 images in the training set and 1,311 images in the test set.</a:t>
            </a:r>
            <a:endParaRPr sz="1800" dirty="0">
              <a:latin typeface="Times New Roman"/>
              <a:ea typeface="Times New Roman"/>
              <a:cs typeface="Times New Roman"/>
              <a:sym typeface="Times New Roman"/>
            </a:endParaRPr>
          </a:p>
          <a:p>
            <a:pPr lvl="0" algn="l" rtl="0">
              <a:lnSpc>
                <a:spcPct val="90000"/>
              </a:lnSpc>
              <a:spcBef>
                <a:spcPts val="1000"/>
              </a:spcBef>
              <a:spcAft>
                <a:spcPts val="0"/>
              </a:spcAft>
              <a:buClr>
                <a:schemeClr val="dk1"/>
              </a:buClr>
              <a:buSzPts val="1800"/>
              <a:buFont typeface="Wingdings" panose="05000000000000000000" pitchFamily="2" charset="2"/>
              <a:buChar char="Ø"/>
            </a:pPr>
            <a:r>
              <a:rPr lang="en-US" sz="1800" dirty="0">
                <a:latin typeface="Times New Roman"/>
                <a:ea typeface="Times New Roman"/>
                <a:cs typeface="Times New Roman"/>
                <a:sym typeface="Times New Roman"/>
              </a:rPr>
              <a:t>Sample Images:</a:t>
            </a:r>
            <a:endParaRPr sz="1800" dirty="0">
              <a:latin typeface="Times New Roman"/>
              <a:ea typeface="Times New Roman"/>
              <a:cs typeface="Times New Roman"/>
              <a:sym typeface="Times New Roman"/>
            </a:endParaRPr>
          </a:p>
        </p:txBody>
      </p:sp>
      <p:pic>
        <p:nvPicPr>
          <p:cNvPr id="149" name="Google Shape;149;p11" descr="SIZE_PIE"/>
          <p:cNvPicPr preferRelativeResize="0">
            <a:picLocks noGrp="1"/>
          </p:cNvPicPr>
          <p:nvPr>
            <p:ph type="body" idx="4294967295"/>
          </p:nvPr>
        </p:nvPicPr>
        <p:blipFill rotWithShape="1">
          <a:blip r:embed="rId3">
            <a:alphaModFix/>
          </a:blip>
          <a:srcRect/>
          <a:stretch/>
        </p:blipFill>
        <p:spPr>
          <a:xfrm>
            <a:off x="8393113" y="3060700"/>
            <a:ext cx="3798887" cy="2865438"/>
          </a:xfrm>
          <a:prstGeom prst="rect">
            <a:avLst/>
          </a:prstGeom>
          <a:noFill/>
          <a:ln>
            <a:noFill/>
          </a:ln>
        </p:spPr>
      </p:pic>
      <p:pic>
        <p:nvPicPr>
          <p:cNvPr id="148" name="Google Shape;148;p11"/>
          <p:cNvPicPr preferRelativeResize="0"/>
          <p:nvPr/>
        </p:nvPicPr>
        <p:blipFill rotWithShape="1">
          <a:blip r:embed="rId4">
            <a:alphaModFix/>
          </a:blip>
          <a:srcRect r="22071"/>
          <a:stretch/>
        </p:blipFill>
        <p:spPr>
          <a:xfrm>
            <a:off x="1112838" y="3161233"/>
            <a:ext cx="5372100" cy="282956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89"/>
        <p:cNvGrpSpPr/>
        <p:nvPr/>
      </p:nvGrpSpPr>
      <p:grpSpPr>
        <a:xfrm>
          <a:off x="0" y="0"/>
          <a:ext cx="0" cy="0"/>
          <a:chOff x="0" y="0"/>
          <a:chExt cx="0" cy="0"/>
        </a:xfrm>
      </p:grpSpPr>
      <p:sp>
        <p:nvSpPr>
          <p:cNvPr id="190" name="Google Shape;190;p17"/>
          <p:cNvSpPr txBox="1">
            <a:spLocks noGrp="1"/>
          </p:cNvSpPr>
          <p:nvPr>
            <p:ph type="title"/>
          </p:nvPr>
        </p:nvSpPr>
        <p:spPr>
          <a:xfrm>
            <a:off x="1490145" y="2376862"/>
            <a:ext cx="2640646" cy="2104273"/>
          </a:xfrm>
          <a:prstGeom prst="rect">
            <a:avLst/>
          </a:prstGeom>
          <a:noFill/>
        </p:spPr>
        <p:txBody>
          <a:bodyPr spcFirstLastPara="1" vert="horz" lIns="91440" tIns="45720" rIns="91440" bIns="45720" rtlCol="0" anchor="ctr" anchorCtr="0">
            <a:normAutofit/>
          </a:bodyPr>
          <a:lstStyle/>
          <a:p>
            <a:pPr marL="0" lvl="0" indent="0" algn="ctr">
              <a:spcAft>
                <a:spcPts val="0"/>
              </a:spcAft>
              <a:buClr>
                <a:schemeClr val="dk1"/>
              </a:buClr>
              <a:buSzPts val="4400"/>
            </a:pPr>
            <a:r>
              <a:rPr lang="en-US" sz="3000" dirty="0">
                <a:solidFill>
                  <a:srgbClr val="FFFFFF"/>
                </a:solidFill>
                <a:sym typeface="Times New Roman"/>
              </a:rPr>
              <a:t>Performance metrics</a:t>
            </a:r>
            <a:endParaRPr lang="en-US" sz="3000" dirty="0">
              <a:solidFill>
                <a:srgbClr val="FFFFFF"/>
              </a:solidFill>
            </a:endParaRPr>
          </a:p>
        </p:txBody>
      </p:sp>
      <p:sp>
        <p:nvSpPr>
          <p:cNvPr id="191" name="Google Shape;191;p17"/>
          <p:cNvSpPr txBox="1"/>
          <p:nvPr/>
        </p:nvSpPr>
        <p:spPr>
          <a:xfrm>
            <a:off x="6081089" y="725394"/>
            <a:ext cx="5142658" cy="5407212"/>
          </a:xfrm>
          <a:prstGeom prst="rect">
            <a:avLst/>
          </a:prstGeom>
        </p:spPr>
        <p:txBody>
          <a:bodyPr spcFirstLastPara="1" vert="horz" lIns="91440" tIns="45720" rIns="91440" bIns="45720" rtlCol="0" anchor="ctr" anchorCtr="0">
            <a:normAutofit/>
          </a:bodyPr>
          <a:lstStyle/>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The metrics we have used for the evaluation of our model are:</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 Accuracy= (TN+TP)/ (TN+FP+FN+TP)      (1) </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Precision=TP/ (FP+TP)                                  (2)</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 Recall=TP/ (TP+FN)                                   (3)</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 F1 score= TP/ (TP+1/2(FP+FN))                (4) </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                                      </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Where,</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 TP = True-positive,</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 TN = True-negative,</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 FP = False- positive,</a:t>
            </a:r>
          </a:p>
          <a:p>
            <a:pPr marL="102870" marR="0" lvl="0" indent="-28575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dirty="0">
                <a:sym typeface="Times New Roman"/>
              </a:rPr>
              <a:t> FN = False-negative</a:t>
            </a:r>
          </a:p>
        </p:txBody>
      </p:sp>
      <p:sp>
        <p:nvSpPr>
          <p:cNvPr id="8" name="TextBox 7">
            <a:extLst>
              <a:ext uri="{FF2B5EF4-FFF2-40B4-BE49-F238E27FC236}">
                <a16:creationId xmlns:a16="http://schemas.microsoft.com/office/drawing/2014/main" id="{21DB753C-05AE-2B9B-EEB7-C9B43E5E2963}"/>
              </a:ext>
            </a:extLst>
          </p:cNvPr>
          <p:cNvSpPr txBox="1"/>
          <p:nvPr/>
        </p:nvSpPr>
        <p:spPr>
          <a:xfrm>
            <a:off x="1140507" y="2527443"/>
            <a:ext cx="3965433" cy="1323439"/>
          </a:xfrm>
          <a:prstGeom prst="rect">
            <a:avLst/>
          </a:prstGeom>
          <a:noFill/>
        </p:spPr>
        <p:txBody>
          <a:bodyPr wrap="square" rtlCol="0">
            <a:spAutoFit/>
          </a:bodyPr>
          <a:lstStyle/>
          <a:p>
            <a:r>
              <a:rPr lang="en-IN" sz="4000" dirty="0">
                <a:latin typeface="Times New Roman" panose="02020603050405020304" pitchFamily="18" charset="0"/>
                <a:cs typeface="Times New Roman" panose="02020603050405020304" pitchFamily="18" charset="0"/>
              </a:rPr>
              <a:t>PERFORMANCE METRICS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23"/>
        <p:cNvGrpSpPr/>
        <p:nvPr/>
      </p:nvGrpSpPr>
      <p:grpSpPr>
        <a:xfrm>
          <a:off x="0" y="0"/>
          <a:ext cx="0" cy="0"/>
          <a:chOff x="0" y="0"/>
          <a:chExt cx="0" cy="0"/>
        </a:xfrm>
      </p:grpSpPr>
      <p:sp>
        <p:nvSpPr>
          <p:cNvPr id="224" name="Google Shape;224;p21"/>
          <p:cNvSpPr txBox="1">
            <a:spLocks noGrp="1"/>
          </p:cNvSpPr>
          <p:nvPr>
            <p:ph type="title"/>
          </p:nvPr>
        </p:nvSpPr>
        <p:spPr>
          <a:xfrm>
            <a:off x="4970109" y="484632"/>
            <a:ext cx="6730277" cy="1609344"/>
          </a:xfrm>
          <a:prstGeom prst="rect">
            <a:avLst/>
          </a:prstGeom>
          <a:ln>
            <a:noFill/>
          </a:ln>
        </p:spPr>
        <p:txBody>
          <a:bodyPr spcFirstLastPara="1" vert="horz" lIns="91440" tIns="45720" rIns="91440" bIns="45720" rtlCol="0" anchor="ctr" anchorCtr="0">
            <a:normAutofit/>
          </a:bodyPr>
          <a:lstStyle/>
          <a:p>
            <a:pPr marL="0" lvl="0" indent="0">
              <a:spcAft>
                <a:spcPts val="0"/>
              </a:spcAft>
              <a:buClr>
                <a:schemeClr val="dk1"/>
              </a:buClr>
              <a:buSzPts val="3600"/>
            </a:pPr>
            <a:r>
              <a:rPr lang="en-US" sz="4000" dirty="0">
                <a:latin typeface="Times New Roman" panose="02020603050405020304" pitchFamily="18" charset="0"/>
                <a:cs typeface="Times New Roman" panose="02020603050405020304" pitchFamily="18" charset="0"/>
                <a:sym typeface="Times New Roman"/>
              </a:rPr>
              <a:t>RESULTS</a:t>
            </a:r>
          </a:p>
        </p:txBody>
      </p:sp>
      <p:pic>
        <p:nvPicPr>
          <p:cNvPr id="225" name="Google Shape;225;p21"/>
          <p:cNvPicPr preferRelativeResize="0">
            <a:picLocks noGrp="1"/>
          </p:cNvPicPr>
          <p:nvPr>
            <p:ph sz="half" idx="1"/>
          </p:nvPr>
        </p:nvPicPr>
        <p:blipFill rotWithShape="1">
          <a:blip r:embed="rId3"/>
          <a:stretch/>
        </p:blipFill>
        <p:spPr>
          <a:xfrm>
            <a:off x="750260" y="3509433"/>
            <a:ext cx="3149549" cy="2543261"/>
          </a:xfrm>
          <a:prstGeom prst="rect">
            <a:avLst/>
          </a:prstGeom>
          <a:noFill/>
        </p:spPr>
      </p:pic>
      <p:pic>
        <p:nvPicPr>
          <p:cNvPr id="228" name="Google Shape;228;p21" descr="meningioma"/>
          <p:cNvPicPr preferRelativeResize="0"/>
          <p:nvPr/>
        </p:nvPicPr>
        <p:blipFill rotWithShape="1">
          <a:blip r:embed="rId4"/>
          <a:stretch/>
        </p:blipFill>
        <p:spPr>
          <a:xfrm>
            <a:off x="702807" y="639447"/>
            <a:ext cx="3244455" cy="2709120"/>
          </a:xfrm>
          <a:prstGeom prst="rect">
            <a:avLst/>
          </a:prstGeom>
          <a:noFill/>
        </p:spPr>
      </p:pic>
      <p:sp>
        <p:nvSpPr>
          <p:cNvPr id="227" name="Google Shape;227;p21"/>
          <p:cNvSpPr txBox="1"/>
          <p:nvPr/>
        </p:nvSpPr>
        <p:spPr>
          <a:xfrm>
            <a:off x="4970109" y="2121408"/>
            <a:ext cx="6730276" cy="4050792"/>
          </a:xfrm>
          <a:prstGeom prst="rect">
            <a:avLst/>
          </a:prstGeom>
        </p:spPr>
        <p:txBody>
          <a:bodyPr spcFirstLastPara="1" vert="horz" lIns="91440" tIns="45720" rIns="91440" bIns="45720" rtlCol="0" anchorCtr="0">
            <a:normAutofit/>
          </a:bodyPr>
          <a:lstStyle/>
          <a:p>
            <a:pPr marL="274320" marR="0" lvl="0" indent="-457200" defTabSz="914400">
              <a:lnSpc>
                <a:spcPct val="90000"/>
              </a:lnSpc>
              <a:spcBef>
                <a:spcPts val="0"/>
              </a:spcBef>
              <a:spcAft>
                <a:spcPts val="600"/>
              </a:spcAft>
              <a:buClr>
                <a:schemeClr val="accent1">
                  <a:lumMod val="75000"/>
                </a:schemeClr>
              </a:buClr>
              <a:buSzPct val="85000"/>
              <a:buFont typeface="Wingdings" panose="05000000000000000000" pitchFamily="2" charset="2"/>
              <a:buChar char="Ø"/>
            </a:pPr>
            <a:r>
              <a:rPr lang="en-US" sz="2800" dirty="0">
                <a:sym typeface="Times New Roman"/>
              </a:rPr>
              <a:t>The MR image is predicted correctly as expected. The image is displayed after the prediction with the label on the top of the image as result. </a:t>
            </a:r>
          </a:p>
        </p:txBody>
      </p:sp>
      <p:sp>
        <p:nvSpPr>
          <p:cNvPr id="226" name="Google Shape;226;p21"/>
          <p:cNvSpPr txBox="1"/>
          <p:nvPr/>
        </p:nvSpPr>
        <p:spPr>
          <a:xfrm>
            <a:off x="6797040" y="2588895"/>
            <a:ext cx="297180" cy="44623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600"/>
              </a:spcAft>
              <a:buNone/>
            </a:pPr>
            <a:r>
              <a:rPr lang="en-US">
                <a:solidFill>
                  <a:schemeClr val="dk1"/>
                </a:solidFill>
                <a:latin typeface="Calibri"/>
                <a:ea typeface="Calibri"/>
                <a:cs typeface="Calibri"/>
                <a:sym typeface="Calibri"/>
              </a:rPr>
              <a: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735A673-A548-4BAE-96CC-AB1822F5092E}">
  <we:reference id="wa200005566" version="3.0.0.2" store="en-US" storeType="OMEX"/>
  <we:alternateReferences>
    <we:reference id="wa200005566" version="3.0.0.2"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818</TotalTime>
  <Words>1551</Words>
  <Application>Microsoft Office PowerPoint</Application>
  <PresentationFormat>Widescreen</PresentationFormat>
  <Paragraphs>111</Paragraphs>
  <Slides>12</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Noto Sans Symbols</vt:lpstr>
      <vt:lpstr>Times New Roman</vt:lpstr>
      <vt:lpstr>Wingdings</vt:lpstr>
      <vt:lpstr>Office Theme</vt:lpstr>
      <vt:lpstr>PowerPoint Presentation</vt:lpstr>
      <vt:lpstr>MOTIVATION</vt:lpstr>
      <vt:lpstr>PROBLEM STATEMENT</vt:lpstr>
      <vt:lpstr>OBJECTIVE</vt:lpstr>
      <vt:lpstr> CONTRIBUTIONS</vt:lpstr>
      <vt:lpstr>MODEL IMPLEMENTION </vt:lpstr>
      <vt:lpstr>DATA DESCRIPTION</vt:lpstr>
      <vt:lpstr>Performance metrics</vt:lpstr>
      <vt:lpstr>RESULTS</vt:lpstr>
      <vt:lpstr>COMPARISION  OF RESULTS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GOWTHAM</dc:creator>
  <cp:lastModifiedBy>Gowtham sai reddy Maddireddy</cp:lastModifiedBy>
  <cp:revision>30</cp:revision>
  <dcterms:created xsi:type="dcterms:W3CDTF">2023-04-10T01:41:00Z</dcterms:created>
  <dcterms:modified xsi:type="dcterms:W3CDTF">2025-03-18T18:36:45Z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9D714C14C0B74897AF49C473E32135F0</vt:lpwstr>
  </property>
  <property fmtid="{D5CDD505-2E9C-101B-9397-08002B2CF9AE}" pid="3" name="KSOProductBuildVer">
    <vt:lpwstr>1033-11.2.0.11537</vt:lpwstr>
  </property>
</Properties>
</file>